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571" r:id="rId3"/>
    <p:sldId id="522" r:id="rId4"/>
    <p:sldId id="544" r:id="rId5"/>
    <p:sldId id="264" r:id="rId6"/>
    <p:sldId id="572" r:id="rId7"/>
    <p:sldId id="515" r:id="rId8"/>
    <p:sldId id="516" r:id="rId9"/>
    <p:sldId id="513" r:id="rId10"/>
    <p:sldId id="512" r:id="rId11"/>
    <p:sldId id="510" r:id="rId12"/>
    <p:sldId id="271" r:id="rId13"/>
    <p:sldId id="573" r:id="rId14"/>
    <p:sldId id="523" r:id="rId15"/>
    <p:sldId id="574" r:id="rId16"/>
    <p:sldId id="521" r:id="rId17"/>
    <p:sldId id="520" r:id="rId18"/>
    <p:sldId id="519" r:id="rId19"/>
    <p:sldId id="575" r:id="rId20"/>
    <p:sldId id="576" r:id="rId21"/>
    <p:sldId id="527" r:id="rId22"/>
    <p:sldId id="526" r:id="rId23"/>
    <p:sldId id="525" r:id="rId24"/>
    <p:sldId id="530" r:id="rId25"/>
    <p:sldId id="577" r:id="rId26"/>
    <p:sldId id="578" r:id="rId27"/>
    <p:sldId id="533" r:id="rId28"/>
    <p:sldId id="534" r:id="rId29"/>
    <p:sldId id="535" r:id="rId30"/>
    <p:sldId id="536" r:id="rId31"/>
    <p:sldId id="537" r:id="rId32"/>
    <p:sldId id="579" r:id="rId33"/>
    <p:sldId id="580" r:id="rId34"/>
    <p:sldId id="540" r:id="rId35"/>
    <p:sldId id="541" r:id="rId36"/>
    <p:sldId id="542" r:id="rId37"/>
    <p:sldId id="543" r:id="rId38"/>
    <p:sldId id="581" r:id="rId39"/>
    <p:sldId id="545" r:id="rId40"/>
    <p:sldId id="582" r:id="rId41"/>
    <p:sldId id="547" r:id="rId42"/>
    <p:sldId id="548" r:id="rId43"/>
    <p:sldId id="549" r:id="rId44"/>
    <p:sldId id="550" r:id="rId45"/>
    <p:sldId id="531" r:id="rId46"/>
    <p:sldId id="583" r:id="rId47"/>
    <p:sldId id="584" r:id="rId48"/>
    <p:sldId id="585" r:id="rId49"/>
    <p:sldId id="586" r:id="rId50"/>
    <p:sldId id="587" r:id="rId51"/>
    <p:sldId id="588" r:id="rId52"/>
    <p:sldId id="589" r:id="rId53"/>
    <p:sldId id="590" r:id="rId54"/>
    <p:sldId id="591" r:id="rId55"/>
    <p:sldId id="592" r:id="rId56"/>
    <p:sldId id="478" r:id="rId57"/>
    <p:sldId id="593" r:id="rId58"/>
    <p:sldId id="564" r:id="rId59"/>
    <p:sldId id="565" r:id="rId60"/>
    <p:sldId id="566" r:id="rId61"/>
    <p:sldId id="567" r:id="rId62"/>
    <p:sldId id="568" r:id="rId63"/>
    <p:sldId id="594" r:id="rId64"/>
    <p:sldId id="595" r:id="rId65"/>
    <p:sldId id="596" r:id="rId66"/>
    <p:sldId id="546" r:id="rId67"/>
    <p:sldId id="597" r:id="rId68"/>
    <p:sldId id="598" r:id="rId69"/>
    <p:sldId id="599" r:id="rId70"/>
    <p:sldId id="600" r:id="rId71"/>
    <p:sldId id="601" r:id="rId72"/>
    <p:sldId id="602" r:id="rId73"/>
    <p:sldId id="603" r:id="rId74"/>
    <p:sldId id="604" r:id="rId75"/>
    <p:sldId id="605" r:id="rId76"/>
    <p:sldId id="606" r:id="rId77"/>
    <p:sldId id="607" r:id="rId78"/>
    <p:sldId id="608" r:id="rId79"/>
    <p:sldId id="609" r:id="rId80"/>
    <p:sldId id="610" r:id="rId81"/>
    <p:sldId id="611" r:id="rId82"/>
    <p:sldId id="265" r:id="rId83"/>
    <p:sldId id="612" r:id="rId84"/>
    <p:sldId id="613" r:id="rId85"/>
    <p:sldId id="614" r:id="rId86"/>
    <p:sldId id="615" r:id="rId87"/>
    <p:sldId id="55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3840" userDrawn="1">
          <p15:clr>
            <a:srgbClr val="A4A3A4"/>
          </p15:clr>
        </p15:guide>
        <p15:guide id="3" orient="horz" pos="312" userDrawn="1">
          <p15:clr>
            <a:srgbClr val="A4A3A4"/>
          </p15:clr>
        </p15:guide>
        <p15:guide id="4" pos="7312" userDrawn="1">
          <p15:clr>
            <a:srgbClr val="A4A3A4"/>
          </p15:clr>
        </p15:guide>
        <p15:guide id="5" orient="horz" pos="4056" userDrawn="1">
          <p15:clr>
            <a:srgbClr val="A4A3A4"/>
          </p15:clr>
        </p15:guide>
        <p15:guide id="6"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71"/>
    <a:srgbClr val="4F220B"/>
    <a:srgbClr val="9B4609"/>
    <a:srgbClr val="E98709"/>
    <a:srgbClr val="D85579"/>
    <a:srgbClr val="95304F"/>
    <a:srgbClr val="BA3C63"/>
    <a:srgbClr val="C15708"/>
    <a:srgbClr val="ABABAB"/>
    <a:srgbClr val="006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autoAdjust="0"/>
    <p:restoredTop sz="85823" autoAdjust="0"/>
  </p:normalViewPr>
  <p:slideViewPr>
    <p:cSldViewPr snapToGrid="0" snapToObjects="1" showGuides="1">
      <p:cViewPr varScale="1">
        <p:scale>
          <a:sx n="93" d="100"/>
          <a:sy n="93" d="100"/>
        </p:scale>
        <p:origin x="462" y="84"/>
      </p:cViewPr>
      <p:guideLst>
        <p:guide orient="horz" pos="3648"/>
        <p:guide pos="3840"/>
        <p:guide orient="horz" pos="312"/>
        <p:guide pos="7312"/>
        <p:guide orient="horz" pos="4056"/>
        <p:guide pos="360"/>
      </p:guideLst>
    </p:cSldViewPr>
  </p:slideViewPr>
  <p:outlineViewPr>
    <p:cViewPr>
      <p:scale>
        <a:sx n="33" d="100"/>
        <a:sy n="33" d="100"/>
      </p:scale>
      <p:origin x="0" y="-784"/>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4D5CB-627C-4A1F-A1FD-9D718257537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BFFEBE-64BB-4EA4-9BDF-61B0F158E946}">
      <dgm:prSet phldrT="[Text]"/>
      <dgm:spPr/>
      <dgm:t>
        <a:bodyPr/>
        <a:lstStyle/>
        <a:p>
          <a:r>
            <a:rPr lang="en-US" dirty="0"/>
            <a:t>Model</a:t>
          </a:r>
        </a:p>
      </dgm:t>
    </dgm:pt>
    <dgm:pt modelId="{5C622901-BBB9-4299-B7F7-6B1F7CC967D6}" type="parTrans" cxnId="{59955ABA-337D-409F-862F-1BCFD4EE306D}">
      <dgm:prSet/>
      <dgm:spPr/>
      <dgm:t>
        <a:bodyPr/>
        <a:lstStyle/>
        <a:p>
          <a:endParaRPr lang="en-US"/>
        </a:p>
      </dgm:t>
    </dgm:pt>
    <dgm:pt modelId="{7417B51E-01FB-4135-9209-35189EB6C8FA}" type="sibTrans" cxnId="{59955ABA-337D-409F-862F-1BCFD4EE306D}">
      <dgm:prSet/>
      <dgm:spPr/>
      <dgm:t>
        <a:bodyPr/>
        <a:lstStyle/>
        <a:p>
          <a:endParaRPr lang="en-US"/>
        </a:p>
      </dgm:t>
    </dgm:pt>
    <dgm:pt modelId="{DAF7C66D-C2F1-4912-8C39-78AA54BC833A}">
      <dgm:prSet phldrT="[Text]"/>
      <dgm:spPr/>
      <dgm:t>
        <a:bodyPr/>
        <a:lstStyle/>
        <a:p>
          <a:r>
            <a:rPr lang="en-US" dirty="0"/>
            <a:t>Controller</a:t>
          </a:r>
        </a:p>
      </dgm:t>
    </dgm:pt>
    <dgm:pt modelId="{1DA40996-E3F7-44A3-98FE-14CA5C4072B1}" type="parTrans" cxnId="{94885837-8E27-485A-9680-09E008EEC041}">
      <dgm:prSet/>
      <dgm:spPr/>
      <dgm:t>
        <a:bodyPr/>
        <a:lstStyle/>
        <a:p>
          <a:endParaRPr lang="en-US"/>
        </a:p>
      </dgm:t>
    </dgm:pt>
    <dgm:pt modelId="{0C2F3E2F-0C51-42B1-980D-A59C8E7B108F}" type="sibTrans" cxnId="{94885837-8E27-485A-9680-09E008EEC041}">
      <dgm:prSet/>
      <dgm:spPr/>
      <dgm:t>
        <a:bodyPr/>
        <a:lstStyle/>
        <a:p>
          <a:endParaRPr lang="en-US"/>
        </a:p>
      </dgm:t>
    </dgm:pt>
    <dgm:pt modelId="{B193FD25-16C0-4B2D-8F5B-0E8A4EA74B69}">
      <dgm:prSet phldrT="[Text]"/>
      <dgm:spPr/>
      <dgm:t>
        <a:bodyPr/>
        <a:lstStyle/>
        <a:p>
          <a:r>
            <a:rPr lang="en-US" dirty="0"/>
            <a:t>View</a:t>
          </a:r>
        </a:p>
      </dgm:t>
    </dgm:pt>
    <dgm:pt modelId="{BCA1DFEA-DB46-45A1-A46D-FF7FD2C2C68C}" type="sibTrans" cxnId="{88E414F4-99E7-4518-8395-9450B19603D8}">
      <dgm:prSet/>
      <dgm:spPr/>
      <dgm:t>
        <a:bodyPr/>
        <a:lstStyle/>
        <a:p>
          <a:endParaRPr lang="en-US"/>
        </a:p>
      </dgm:t>
    </dgm:pt>
    <dgm:pt modelId="{FD6E2ECC-1CA0-4567-88F4-26F7E73C3D02}" type="parTrans" cxnId="{88E414F4-99E7-4518-8395-9450B19603D8}">
      <dgm:prSet/>
      <dgm:spPr/>
      <dgm:t>
        <a:bodyPr/>
        <a:lstStyle/>
        <a:p>
          <a:endParaRPr lang="en-US"/>
        </a:p>
      </dgm:t>
    </dgm:pt>
    <dgm:pt modelId="{497355E2-2B03-4EFB-BE39-1B8398D6C5AD}" type="pres">
      <dgm:prSet presAssocID="{9934D5CB-627C-4A1F-A1FD-9D7182575375}" presName="cycle" presStyleCnt="0">
        <dgm:presLayoutVars>
          <dgm:dir/>
          <dgm:resizeHandles val="exact"/>
        </dgm:presLayoutVars>
      </dgm:prSet>
      <dgm:spPr/>
    </dgm:pt>
    <dgm:pt modelId="{4358AE41-1906-43D8-BC28-6A0B9DAC7DC1}" type="pres">
      <dgm:prSet presAssocID="{BBBFFEBE-64BB-4EA4-9BDF-61B0F158E946}" presName="node" presStyleLbl="node1" presStyleIdx="0" presStyleCnt="3">
        <dgm:presLayoutVars>
          <dgm:bulletEnabled val="1"/>
        </dgm:presLayoutVars>
      </dgm:prSet>
      <dgm:spPr/>
    </dgm:pt>
    <dgm:pt modelId="{7C76F38D-787B-4062-AA51-127B4E0849D4}" type="pres">
      <dgm:prSet presAssocID="{7417B51E-01FB-4135-9209-35189EB6C8FA}" presName="sibTrans" presStyleLbl="sibTrans2D1" presStyleIdx="0" presStyleCnt="3"/>
      <dgm:spPr/>
    </dgm:pt>
    <dgm:pt modelId="{56563B57-525F-4EBC-9269-7F09DAD75FEF}" type="pres">
      <dgm:prSet presAssocID="{7417B51E-01FB-4135-9209-35189EB6C8FA}" presName="connectorText" presStyleLbl="sibTrans2D1" presStyleIdx="0" presStyleCnt="3"/>
      <dgm:spPr/>
    </dgm:pt>
    <dgm:pt modelId="{BF26A9C0-DAD7-487C-9DF0-23050DD7BA06}" type="pres">
      <dgm:prSet presAssocID="{DAF7C66D-C2F1-4912-8C39-78AA54BC833A}" presName="node" presStyleLbl="node1" presStyleIdx="1" presStyleCnt="3">
        <dgm:presLayoutVars>
          <dgm:bulletEnabled val="1"/>
        </dgm:presLayoutVars>
      </dgm:prSet>
      <dgm:spPr/>
    </dgm:pt>
    <dgm:pt modelId="{496E1684-5A73-4BA6-9F25-7F4AF872F9F7}" type="pres">
      <dgm:prSet presAssocID="{0C2F3E2F-0C51-42B1-980D-A59C8E7B108F}" presName="sibTrans" presStyleLbl="sibTrans2D1" presStyleIdx="1" presStyleCnt="3"/>
      <dgm:spPr/>
    </dgm:pt>
    <dgm:pt modelId="{B5CCF375-D405-4D89-B187-896C95917F66}" type="pres">
      <dgm:prSet presAssocID="{0C2F3E2F-0C51-42B1-980D-A59C8E7B108F}" presName="connectorText" presStyleLbl="sibTrans2D1" presStyleIdx="1" presStyleCnt="3"/>
      <dgm:spPr/>
    </dgm:pt>
    <dgm:pt modelId="{D4A1A4FB-A4D9-414D-B2B8-08EBE43D4EAA}" type="pres">
      <dgm:prSet presAssocID="{B193FD25-16C0-4B2D-8F5B-0E8A4EA74B69}" presName="node" presStyleLbl="node1" presStyleIdx="2" presStyleCnt="3">
        <dgm:presLayoutVars>
          <dgm:bulletEnabled val="1"/>
        </dgm:presLayoutVars>
      </dgm:prSet>
      <dgm:spPr/>
    </dgm:pt>
    <dgm:pt modelId="{08C05793-AB40-4AC4-9AD0-C13507014316}" type="pres">
      <dgm:prSet presAssocID="{BCA1DFEA-DB46-45A1-A46D-FF7FD2C2C68C}" presName="sibTrans" presStyleLbl="sibTrans2D1" presStyleIdx="2" presStyleCnt="3"/>
      <dgm:spPr/>
    </dgm:pt>
    <dgm:pt modelId="{91815580-2970-4459-92E8-DD3D8726F6DB}" type="pres">
      <dgm:prSet presAssocID="{BCA1DFEA-DB46-45A1-A46D-FF7FD2C2C68C}" presName="connectorText" presStyleLbl="sibTrans2D1" presStyleIdx="2" presStyleCnt="3"/>
      <dgm:spPr/>
    </dgm:pt>
  </dgm:ptLst>
  <dgm:cxnLst>
    <dgm:cxn modelId="{9AE1E516-BAA3-4E80-BA9B-5ED54DF77A4C}" type="presOf" srcId="{7417B51E-01FB-4135-9209-35189EB6C8FA}" destId="{56563B57-525F-4EBC-9269-7F09DAD75FEF}" srcOrd="1" destOrd="0" presId="urn:microsoft.com/office/officeart/2005/8/layout/cycle2"/>
    <dgm:cxn modelId="{EF92CC2C-FFF8-44B8-AFA9-D89DB260B8C1}" type="presOf" srcId="{DAF7C66D-C2F1-4912-8C39-78AA54BC833A}" destId="{BF26A9C0-DAD7-487C-9DF0-23050DD7BA06}" srcOrd="0" destOrd="0" presId="urn:microsoft.com/office/officeart/2005/8/layout/cycle2"/>
    <dgm:cxn modelId="{94885837-8E27-485A-9680-09E008EEC041}" srcId="{9934D5CB-627C-4A1F-A1FD-9D7182575375}" destId="{DAF7C66D-C2F1-4912-8C39-78AA54BC833A}" srcOrd="1" destOrd="0" parTransId="{1DA40996-E3F7-44A3-98FE-14CA5C4072B1}" sibTransId="{0C2F3E2F-0C51-42B1-980D-A59C8E7B108F}"/>
    <dgm:cxn modelId="{B00EF976-4DA2-419C-986A-00B974335E0B}" type="presOf" srcId="{7417B51E-01FB-4135-9209-35189EB6C8FA}" destId="{7C76F38D-787B-4062-AA51-127B4E0849D4}" srcOrd="0" destOrd="0" presId="urn:microsoft.com/office/officeart/2005/8/layout/cycle2"/>
    <dgm:cxn modelId="{F874307A-2621-4A6A-9757-73D881B5D1B8}" type="presOf" srcId="{0C2F3E2F-0C51-42B1-980D-A59C8E7B108F}" destId="{B5CCF375-D405-4D89-B187-896C95917F66}" srcOrd="1" destOrd="0" presId="urn:microsoft.com/office/officeart/2005/8/layout/cycle2"/>
    <dgm:cxn modelId="{35F6577F-A413-44B3-B6AA-3000161A1824}" type="presOf" srcId="{B193FD25-16C0-4B2D-8F5B-0E8A4EA74B69}" destId="{D4A1A4FB-A4D9-414D-B2B8-08EBE43D4EAA}" srcOrd="0" destOrd="0" presId="urn:microsoft.com/office/officeart/2005/8/layout/cycle2"/>
    <dgm:cxn modelId="{18424589-916C-4B87-817E-20827B38489B}" type="presOf" srcId="{BBBFFEBE-64BB-4EA4-9BDF-61B0F158E946}" destId="{4358AE41-1906-43D8-BC28-6A0B9DAC7DC1}" srcOrd="0" destOrd="0" presId="urn:microsoft.com/office/officeart/2005/8/layout/cycle2"/>
    <dgm:cxn modelId="{44A3DAB2-6709-43C1-815C-330011A386AD}" type="presOf" srcId="{BCA1DFEA-DB46-45A1-A46D-FF7FD2C2C68C}" destId="{91815580-2970-4459-92E8-DD3D8726F6DB}" srcOrd="1" destOrd="0" presId="urn:microsoft.com/office/officeart/2005/8/layout/cycle2"/>
    <dgm:cxn modelId="{59955ABA-337D-409F-862F-1BCFD4EE306D}" srcId="{9934D5CB-627C-4A1F-A1FD-9D7182575375}" destId="{BBBFFEBE-64BB-4EA4-9BDF-61B0F158E946}" srcOrd="0" destOrd="0" parTransId="{5C622901-BBB9-4299-B7F7-6B1F7CC967D6}" sibTransId="{7417B51E-01FB-4135-9209-35189EB6C8FA}"/>
    <dgm:cxn modelId="{3CA568D4-D1D6-4C85-B387-945D088CD554}" type="presOf" srcId="{0C2F3E2F-0C51-42B1-980D-A59C8E7B108F}" destId="{496E1684-5A73-4BA6-9F25-7F4AF872F9F7}" srcOrd="0" destOrd="0" presId="urn:microsoft.com/office/officeart/2005/8/layout/cycle2"/>
    <dgm:cxn modelId="{88E414F4-99E7-4518-8395-9450B19603D8}" srcId="{9934D5CB-627C-4A1F-A1FD-9D7182575375}" destId="{B193FD25-16C0-4B2D-8F5B-0E8A4EA74B69}" srcOrd="2" destOrd="0" parTransId="{FD6E2ECC-1CA0-4567-88F4-26F7E73C3D02}" sibTransId="{BCA1DFEA-DB46-45A1-A46D-FF7FD2C2C68C}"/>
    <dgm:cxn modelId="{F6C645FA-FC19-4A15-B799-8726FF20265D}" type="presOf" srcId="{BCA1DFEA-DB46-45A1-A46D-FF7FD2C2C68C}" destId="{08C05793-AB40-4AC4-9AD0-C13507014316}" srcOrd="0" destOrd="0" presId="urn:microsoft.com/office/officeart/2005/8/layout/cycle2"/>
    <dgm:cxn modelId="{F830BEFF-24D7-41A5-BEFC-13548109F8CD}" type="presOf" srcId="{9934D5CB-627C-4A1F-A1FD-9D7182575375}" destId="{497355E2-2B03-4EFB-BE39-1B8398D6C5AD}" srcOrd="0" destOrd="0" presId="urn:microsoft.com/office/officeart/2005/8/layout/cycle2"/>
    <dgm:cxn modelId="{62B72A46-A9F7-47B6-8BC0-A071C431F6BF}" type="presParOf" srcId="{497355E2-2B03-4EFB-BE39-1B8398D6C5AD}" destId="{4358AE41-1906-43D8-BC28-6A0B9DAC7DC1}" srcOrd="0" destOrd="0" presId="urn:microsoft.com/office/officeart/2005/8/layout/cycle2"/>
    <dgm:cxn modelId="{6632BC3C-4E18-4293-8C34-D6D75B0D1FF4}" type="presParOf" srcId="{497355E2-2B03-4EFB-BE39-1B8398D6C5AD}" destId="{7C76F38D-787B-4062-AA51-127B4E0849D4}" srcOrd="1" destOrd="0" presId="urn:microsoft.com/office/officeart/2005/8/layout/cycle2"/>
    <dgm:cxn modelId="{91F59043-F38B-4F0B-BD3B-70333EEEE4CA}" type="presParOf" srcId="{7C76F38D-787B-4062-AA51-127B4E0849D4}" destId="{56563B57-525F-4EBC-9269-7F09DAD75FEF}" srcOrd="0" destOrd="0" presId="urn:microsoft.com/office/officeart/2005/8/layout/cycle2"/>
    <dgm:cxn modelId="{640F1537-7209-425F-B97E-13F31FF52C32}" type="presParOf" srcId="{497355E2-2B03-4EFB-BE39-1B8398D6C5AD}" destId="{BF26A9C0-DAD7-487C-9DF0-23050DD7BA06}" srcOrd="2" destOrd="0" presId="urn:microsoft.com/office/officeart/2005/8/layout/cycle2"/>
    <dgm:cxn modelId="{BFBCC987-7316-4FA5-A8EC-AB47D87A065C}" type="presParOf" srcId="{497355E2-2B03-4EFB-BE39-1B8398D6C5AD}" destId="{496E1684-5A73-4BA6-9F25-7F4AF872F9F7}" srcOrd="3" destOrd="0" presId="urn:microsoft.com/office/officeart/2005/8/layout/cycle2"/>
    <dgm:cxn modelId="{03840963-A4F8-40E7-8250-89A4405F4ED8}" type="presParOf" srcId="{496E1684-5A73-4BA6-9F25-7F4AF872F9F7}" destId="{B5CCF375-D405-4D89-B187-896C95917F66}" srcOrd="0" destOrd="0" presId="urn:microsoft.com/office/officeart/2005/8/layout/cycle2"/>
    <dgm:cxn modelId="{74B9E58A-9216-45B0-AC3A-FCF50B383E76}" type="presParOf" srcId="{497355E2-2B03-4EFB-BE39-1B8398D6C5AD}" destId="{D4A1A4FB-A4D9-414D-B2B8-08EBE43D4EAA}" srcOrd="4" destOrd="0" presId="urn:microsoft.com/office/officeart/2005/8/layout/cycle2"/>
    <dgm:cxn modelId="{2A2AF894-7DE8-4177-BD72-CF0AB3185B62}" type="presParOf" srcId="{497355E2-2B03-4EFB-BE39-1B8398D6C5AD}" destId="{08C05793-AB40-4AC4-9AD0-C13507014316}" srcOrd="5" destOrd="0" presId="urn:microsoft.com/office/officeart/2005/8/layout/cycle2"/>
    <dgm:cxn modelId="{244A049C-E223-41C7-81D8-9315A7487057}" type="presParOf" srcId="{08C05793-AB40-4AC4-9AD0-C13507014316}" destId="{91815580-2970-4459-92E8-DD3D8726F6D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a:ln>
          <a:solidFill>
            <a:schemeClr val="tx1"/>
          </a:solidFill>
        </a:ln>
      </dgm:spPr>
      <dgm:t>
        <a:bodyPr/>
        <a:lstStyle/>
        <a:p>
          <a:r>
            <a:rPr lang="en-US" dirty="0">
              <a:solidFill>
                <a:srgbClr val="00D639"/>
              </a:solidFill>
            </a:rPr>
            <a:t>Process Screen</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Process Service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Workflow Manager</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4338" custLinFactNeighborX="-100000">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8121" custLinFactNeighborX="-100000" custLinFactNeighborY="1155">
        <dgm:presLayoutVars>
          <dgm:chMax val="0"/>
          <dgm:chPref val="0"/>
          <dgm:bulletEnabled val="1"/>
        </dgm:presLayoutVars>
      </dgm:prSet>
      <dgm:spPr/>
    </dgm:pt>
  </dgm:ptLst>
  <dgm:cxnLst>
    <dgm:cxn modelId="{2A1BF331-599F-4B22-9E15-0E670ADCB424}" type="presOf" srcId="{708328D8-9C07-4776-A05F-476328FB1C15}" destId="{C744D86F-6287-4A36-859A-673B15CBDC4F}" srcOrd="0" destOrd="0" presId="urn:microsoft.com/office/officeart/2005/8/layout/chevron1"/>
    <dgm:cxn modelId="{543B106D-F469-4E39-A8DF-BC5337A855C6}" type="presOf" srcId="{8A44D0B7-5536-4448-B30F-22E2D63B1AF9}" destId="{B4FE1CEE-44A9-4F5C-8046-89A3F490CAA0}"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3E707470-1DE5-426B-BED6-C02CB73E39BF}" type="presOf" srcId="{CB89DC7D-1BF3-493E-8152-44CC0DD4A0D2}" destId="{469BB130-D536-4EBB-A861-22FF226C2F88}" srcOrd="0" destOrd="0" presId="urn:microsoft.com/office/officeart/2005/8/layout/chevron1"/>
    <dgm:cxn modelId="{5DE93D8F-5753-4F10-A87D-291A1A905013}" type="presOf" srcId="{391B1404-4269-47CC-8CE0-9266355196FB}" destId="{BB1F4384-F776-49DE-B932-241FE7E4C6E3}"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B60BA72-12BB-4840-B568-4DFFBB896887}" type="presParOf" srcId="{BB1F4384-F776-49DE-B932-241FE7E4C6E3}" destId="{469BB130-D536-4EBB-A861-22FF226C2F88}" srcOrd="0" destOrd="0" presId="urn:microsoft.com/office/officeart/2005/8/layout/chevron1"/>
    <dgm:cxn modelId="{E553C9D6-9030-434C-9D58-EBCE610A8ACE}" type="presParOf" srcId="{BB1F4384-F776-49DE-B932-241FE7E4C6E3}" destId="{53FF9618-29B4-4DA9-B23F-E09A1070D1A4}" srcOrd="1" destOrd="0" presId="urn:microsoft.com/office/officeart/2005/8/layout/chevron1"/>
    <dgm:cxn modelId="{5EA602B6-1DA9-4306-B857-A331ACEDE562}" type="presParOf" srcId="{BB1F4384-F776-49DE-B932-241FE7E4C6E3}" destId="{B4FE1CEE-44A9-4F5C-8046-89A3F490CAA0}" srcOrd="2" destOrd="0" presId="urn:microsoft.com/office/officeart/2005/8/layout/chevron1"/>
    <dgm:cxn modelId="{83ED32EB-80AD-4874-B85B-E5391E853B83}" type="presParOf" srcId="{BB1F4384-F776-49DE-B932-241FE7E4C6E3}" destId="{25F4B8DE-DB7D-48F9-8774-1DE2DAAA72B0}" srcOrd="3" destOrd="0" presId="urn:microsoft.com/office/officeart/2005/8/layout/chevron1"/>
    <dgm:cxn modelId="{3BEF2EEB-C28C-4A1F-B853-E3097120BA9F}" type="presParOf" srcId="{BB1F4384-F776-49DE-B932-241FE7E4C6E3}" destId="{C744D86F-6287-4A36-859A-673B15CBDC4F}"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Queue Service</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Landlord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Repository</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15918F1F-1DEF-46FA-AA19-B173046C53E4}" type="presOf" srcId="{391B1404-4269-47CC-8CE0-9266355196FB}" destId="{BB1F4384-F776-49DE-B932-241FE7E4C6E3}" srcOrd="0" destOrd="0" presId="urn:microsoft.com/office/officeart/2005/8/layout/chevron1"/>
    <dgm:cxn modelId="{AA501143-6AA4-41FC-8EC3-BB29BF28249C}" type="presOf" srcId="{708328D8-9C07-4776-A05F-476328FB1C15}" destId="{C744D86F-6287-4A36-859A-673B15CBDC4F}"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D591A6A9-B07E-45C9-B8C7-BEE991F2DB37}" type="presOf" srcId="{CB89DC7D-1BF3-493E-8152-44CC0DD4A0D2}" destId="{469BB130-D536-4EBB-A861-22FF226C2F88}"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3908BCF7-FAF8-48FD-8F14-0B3CE2A1DB65}" type="presOf" srcId="{8A44D0B7-5536-4448-B30F-22E2D63B1AF9}" destId="{B4FE1CEE-44A9-4F5C-8046-89A3F490CAA0}" srcOrd="0" destOrd="0" presId="urn:microsoft.com/office/officeart/2005/8/layout/chevron1"/>
    <dgm:cxn modelId="{02A211F8-7DD0-4618-891C-92D822AC63B6}" srcId="{391B1404-4269-47CC-8CE0-9266355196FB}" destId="{CB89DC7D-1BF3-493E-8152-44CC0DD4A0D2}" srcOrd="0" destOrd="0" parTransId="{41127285-5228-4544-8548-51DD25507192}" sibTransId="{5719D321-168F-4689-9B9B-1BEC9DD6A1F7}"/>
    <dgm:cxn modelId="{07564E79-65A5-42C4-81AD-01AC3DD67B54}" type="presParOf" srcId="{BB1F4384-F776-49DE-B932-241FE7E4C6E3}" destId="{469BB130-D536-4EBB-A861-22FF226C2F88}" srcOrd="0" destOrd="0" presId="urn:microsoft.com/office/officeart/2005/8/layout/chevron1"/>
    <dgm:cxn modelId="{05039288-272F-490C-974B-DF6F4E056D9F}" type="presParOf" srcId="{BB1F4384-F776-49DE-B932-241FE7E4C6E3}" destId="{53FF9618-29B4-4DA9-B23F-E09A1070D1A4}" srcOrd="1" destOrd="0" presId="urn:microsoft.com/office/officeart/2005/8/layout/chevron1"/>
    <dgm:cxn modelId="{EECA666A-CC2A-4D6F-BB3B-241F5EF07D69}" type="presParOf" srcId="{BB1F4384-F776-49DE-B932-241FE7E4C6E3}" destId="{B4FE1CEE-44A9-4F5C-8046-89A3F490CAA0}" srcOrd="2" destOrd="0" presId="urn:microsoft.com/office/officeart/2005/8/layout/chevron1"/>
    <dgm:cxn modelId="{2DFC18D4-C176-4F5D-B0E3-CB27CA9BD10E}" type="presParOf" srcId="{BB1F4384-F776-49DE-B932-241FE7E4C6E3}" destId="{25F4B8DE-DB7D-48F9-8774-1DE2DAAA72B0}" srcOrd="3" destOrd="0" presId="urn:microsoft.com/office/officeart/2005/8/layout/chevron1"/>
    <dgm:cxn modelId="{48A4784E-77EF-4E5B-9733-9DE4C2E4AD52}"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Business Super View</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Application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Screen</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2990DD40-24A6-49C1-9228-620AB16B97EC}" type="presOf" srcId="{CB89DC7D-1BF3-493E-8152-44CC0DD4A0D2}" destId="{469BB130-D536-4EBB-A861-22FF226C2F88}"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9C98417A-6351-476E-A77D-EF06EA6226DD}" type="presOf" srcId="{391B1404-4269-47CC-8CE0-9266355196FB}" destId="{BB1F4384-F776-49DE-B932-241FE7E4C6E3}" srcOrd="0" destOrd="0" presId="urn:microsoft.com/office/officeart/2005/8/layout/chevron1"/>
    <dgm:cxn modelId="{AB5A468E-292C-4F5A-981F-9D21BD3E665A}" type="presOf" srcId="{8A44D0B7-5536-4448-B30F-22E2D63B1AF9}" destId="{B4FE1CEE-44A9-4F5C-8046-89A3F490CAA0}" srcOrd="0" destOrd="0" presId="urn:microsoft.com/office/officeart/2005/8/layout/chevron1"/>
    <dgm:cxn modelId="{3A0460A3-D195-4485-82EE-BB796F21760E}" type="presOf" srcId="{708328D8-9C07-4776-A05F-476328FB1C15}" destId="{C744D86F-6287-4A36-859A-673B15CBDC4F}"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6720F06-158D-49CD-8431-43711B1E2DF6}" type="presParOf" srcId="{BB1F4384-F776-49DE-B932-241FE7E4C6E3}" destId="{469BB130-D536-4EBB-A861-22FF226C2F88}" srcOrd="0" destOrd="0" presId="urn:microsoft.com/office/officeart/2005/8/layout/chevron1"/>
    <dgm:cxn modelId="{1D578232-0234-4E62-A204-517D7A70F95F}" type="presParOf" srcId="{BB1F4384-F776-49DE-B932-241FE7E4C6E3}" destId="{53FF9618-29B4-4DA9-B23F-E09A1070D1A4}" srcOrd="1" destOrd="0" presId="urn:microsoft.com/office/officeart/2005/8/layout/chevron1"/>
    <dgm:cxn modelId="{F6FE5499-7ED7-475D-B333-52965342C76B}" type="presParOf" srcId="{BB1F4384-F776-49DE-B932-241FE7E4C6E3}" destId="{B4FE1CEE-44A9-4F5C-8046-89A3F490CAA0}" srcOrd="2" destOrd="0" presId="urn:microsoft.com/office/officeart/2005/8/layout/chevron1"/>
    <dgm:cxn modelId="{CF32AE48-1430-4B2F-90D8-6AFEEFD4F607}" type="presParOf" srcId="{BB1F4384-F776-49DE-B932-241FE7E4C6E3}" destId="{25F4B8DE-DB7D-48F9-8774-1DE2DAAA72B0}" srcOrd="3" destOrd="0" presId="urn:microsoft.com/office/officeart/2005/8/layout/chevron1"/>
    <dgm:cxn modelId="{381AA547-B98F-489A-B447-4E0781435211}"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REST</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OData</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Install</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Payloads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dgm:spPr>
        <a:solidFill>
          <a:schemeClr val="tx1"/>
        </a:solidFill>
        <a:ln>
          <a:solidFill>
            <a:schemeClr val="tx1"/>
          </a:solidFill>
        </a:ln>
      </dgm:spPr>
      <dgm:t>
        <a:bodyPr/>
        <a:lstStyle/>
        <a:p>
          <a:r>
            <a:rPr lang="en-US" b="1" dirty="0">
              <a:solidFill>
                <a:srgbClr val="00D639"/>
              </a:solidFill>
            </a:rPr>
            <a:t>Access</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r>
            <a:rPr lang="en-US" b="1" dirty="0">
              <a:solidFill>
                <a:srgbClr val="00D639"/>
              </a:solidFill>
            </a:rPr>
            <a:t>Security</a:t>
          </a: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OpenAPI</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7"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7"/>
      <dgm:spPr/>
    </dgm:pt>
    <dgm:pt modelId="{9C4EA9E5-2A53-41B8-BC2A-031326C63500}" type="pres">
      <dgm:prSet presAssocID="{64010188-C97E-46AB-AF66-DF358E217259}" presName="node" presStyleLbl="node1" presStyleIdx="1" presStyleCnt="7"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7" custLinFactNeighborX="-2131" custLinFactNeighborY="-513"/>
      <dgm:spPr/>
    </dgm:pt>
    <dgm:pt modelId="{17388E66-98B8-4965-A152-49057F29840B}" type="pres">
      <dgm:prSet presAssocID="{C32EDB3C-1AB9-4715-A75E-79566B9350B8}" presName="node" presStyleLbl="node1" presStyleIdx="2" presStyleCnt="7"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7"/>
      <dgm:spPr/>
    </dgm:pt>
    <dgm:pt modelId="{1B467276-DD8B-4991-9D82-822A3967DE08}" type="pres">
      <dgm:prSet presAssocID="{114ABAD4-047C-49E4-A4C5-6B157CEFB7A1}" presName="node" presStyleLbl="node1" presStyleIdx="3" presStyleCnt="7">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7"/>
      <dgm:spPr/>
    </dgm:pt>
    <dgm:pt modelId="{EA9174CD-6FA4-4509-8F2B-235BE5512201}" type="pres">
      <dgm:prSet presAssocID="{DE545655-2A71-48E5-ABEC-E9C9D2C22040}" presName="node" presStyleLbl="node1" presStyleIdx="4" presStyleCnt="7">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7"/>
      <dgm:spPr/>
    </dgm:pt>
    <dgm:pt modelId="{B5E3C351-F55D-47FB-B391-E9E3BE14F842}" type="pres">
      <dgm:prSet presAssocID="{A58C0C52-C4E4-4B77-B691-989FD935DAA0}" presName="node" presStyleLbl="node1" presStyleIdx="5" presStyleCnt="7">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7"/>
      <dgm:spPr/>
    </dgm:pt>
    <dgm:pt modelId="{EA80E518-9CCD-4EBA-95EB-C5085A87AF73}" type="pres">
      <dgm:prSet presAssocID="{AC60693D-B8B8-48CF-8629-E0FAB1ECA6DC}" presName="node" presStyleLbl="node1" presStyleIdx="6" presStyleCnt="7" custRadScaleRad="98289" custRadScaleInc="2942">
        <dgm:presLayoutVars>
          <dgm:bulletEnabled val="1"/>
        </dgm:presLayoutVars>
      </dgm:prSet>
      <dgm:spPr/>
    </dgm:pt>
    <dgm:pt modelId="{23E454D6-DA49-45A2-959D-2B755C2801A9}" type="pres">
      <dgm:prSet presAssocID="{AC60693D-B8B8-48CF-8629-E0FAB1ECA6DC}" presName="dummy" presStyleCnt="0"/>
      <dgm:spPr/>
    </dgm:pt>
    <dgm:pt modelId="{F853BFA5-6DBE-48AD-A8D8-D70291B8678A}" type="pres">
      <dgm:prSet presAssocID="{905EE988-26BC-4A56-86D9-6197547CFBB0}" presName="sibTrans" presStyleLbl="sibTrans2D1" presStyleIdx="6" presStyleCnt="7"/>
      <dgm:spPr/>
    </dgm:pt>
  </dgm:ptLst>
  <dgm:cxnLst>
    <dgm:cxn modelId="{30F54F1E-CA0B-47A5-AB95-B98D8C88024F}" type="presOf" srcId="{905EE988-26BC-4A56-86D9-6197547CFBB0}" destId="{F853BFA5-6DBE-48AD-A8D8-D70291B8678A}" srcOrd="0" destOrd="0" presId="urn:microsoft.com/office/officeart/2005/8/layout/radial6"/>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4A9B2C24-5161-4AFE-B14C-FFBD5848393B}" type="presOf" srcId="{AC60693D-B8B8-48CF-8629-E0FAB1ECA6DC}" destId="{EA80E518-9CCD-4EBA-95EB-C5085A87AF73}"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3B0A1E61-B13C-43D6-A077-9308B9FF4E25}" destId="{AC60693D-B8B8-48CF-8629-E0FAB1ECA6DC}" srcOrd="6"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 modelId="{5128C7BF-53D0-40C6-B96C-ECCCF67368B9}" type="presParOf" srcId="{E2F95EF2-71B4-4D60-9DFC-16601EF0A621}" destId="{EA80E518-9CCD-4EBA-95EB-C5085A87AF73}" srcOrd="19" destOrd="0" presId="urn:microsoft.com/office/officeart/2005/8/layout/radial6"/>
    <dgm:cxn modelId="{A9DA5731-E39C-482F-B53B-E9BAE9AE2646}" type="presParOf" srcId="{E2F95EF2-71B4-4D60-9DFC-16601EF0A621}" destId="{23E454D6-DA49-45A2-959D-2B755C2801A9}" srcOrd="20" destOrd="0" presId="urn:microsoft.com/office/officeart/2005/8/layout/radial6"/>
    <dgm:cxn modelId="{E33125AF-E258-4C4E-B9D3-9FC4FE6CD9BA}" type="presParOf" srcId="{E2F95EF2-71B4-4D60-9DFC-16601EF0A621}" destId="{F853BFA5-6DBE-48AD-A8D8-D70291B8678A}" srcOrd="21"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Easy to use</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Less data transfer</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Consistent</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No UI</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custT="1"/>
      <dgm:spPr>
        <a:solidFill>
          <a:schemeClr val="tx1"/>
        </a:solidFill>
        <a:ln>
          <a:solidFill>
            <a:schemeClr val="tx1"/>
          </a:solidFill>
        </a:ln>
      </dgm:spPr>
      <dgm:t>
        <a:bodyPr/>
        <a:lstStyle/>
        <a:p>
          <a:r>
            <a:rPr lang="en-US" sz="1050" b="1" dirty="0">
              <a:solidFill>
                <a:srgbClr val="00D639"/>
              </a:solidFill>
            </a:rPr>
            <a:t>Integration</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endParaRPr lang="en-US" b="1" dirty="0">
            <a:solidFill>
              <a:srgbClr val="00D639"/>
            </a:solidFill>
          </a:endParaRP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JSON</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6"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6"/>
      <dgm:spPr/>
    </dgm:pt>
    <dgm:pt modelId="{9C4EA9E5-2A53-41B8-BC2A-031326C63500}" type="pres">
      <dgm:prSet presAssocID="{64010188-C97E-46AB-AF66-DF358E217259}" presName="node" presStyleLbl="node1" presStyleIdx="1" presStyleCnt="6"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6" custLinFactNeighborX="-2131" custLinFactNeighborY="-513"/>
      <dgm:spPr/>
    </dgm:pt>
    <dgm:pt modelId="{17388E66-98B8-4965-A152-49057F29840B}" type="pres">
      <dgm:prSet presAssocID="{C32EDB3C-1AB9-4715-A75E-79566B9350B8}" presName="node" presStyleLbl="node1" presStyleIdx="2" presStyleCnt="6"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6"/>
      <dgm:spPr/>
    </dgm:pt>
    <dgm:pt modelId="{1B467276-DD8B-4991-9D82-822A3967DE08}" type="pres">
      <dgm:prSet presAssocID="{114ABAD4-047C-49E4-A4C5-6B157CEFB7A1}" presName="node" presStyleLbl="node1" presStyleIdx="3" presStyleCnt="6">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6"/>
      <dgm:spPr/>
    </dgm:pt>
    <dgm:pt modelId="{EA9174CD-6FA4-4509-8F2B-235BE5512201}" type="pres">
      <dgm:prSet presAssocID="{DE545655-2A71-48E5-ABEC-E9C9D2C22040}" presName="node" presStyleLbl="node1" presStyleIdx="4" presStyleCnt="6">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6"/>
      <dgm:spPr/>
    </dgm:pt>
    <dgm:pt modelId="{B5E3C351-F55D-47FB-B391-E9E3BE14F842}" type="pres">
      <dgm:prSet presAssocID="{A58C0C52-C4E4-4B77-B691-989FD935DAA0}" presName="node" presStyleLbl="node1" presStyleIdx="5" presStyleCnt="6">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6"/>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69168B82-A711-4FF1-B4DB-E6632591D2C4}" destId="{AC60693D-B8B8-48CF-8629-E0FAB1ECA6DC}" srcOrd="1"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Docs</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Custom</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Dev</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Help</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Patterns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900" b="1" dirty="0">
              <a:solidFill>
                <a:srgbClr val="00D639"/>
              </a:solidFill>
            </a:rPr>
            <a:t>Standards</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650E2ACC-5B35-4439-98F6-82C2DC4634FF}">
      <dgm:prSet phldrT="[Text]" custT="1"/>
      <dgm:spPr>
        <a:solidFill>
          <a:schemeClr val="tx1"/>
        </a:solidFill>
        <a:ln>
          <a:solidFill>
            <a:schemeClr val="tx1"/>
          </a:solidFill>
        </a:ln>
      </dgm:spPr>
      <dgm:t>
        <a:bodyPr/>
        <a:lstStyle/>
        <a:p>
          <a:r>
            <a:rPr lang="en-US" sz="1000" b="1" dirty="0">
              <a:solidFill>
                <a:srgbClr val="00D639"/>
              </a:solidFill>
            </a:rPr>
            <a:t>Upgrades</a:t>
          </a:r>
        </a:p>
      </dgm:t>
    </dgm:pt>
    <dgm:pt modelId="{77BC9DD0-7174-49E1-91F9-756CB0238749}" type="parTrans" cxnId="{A11F47B0-4B97-489E-AA79-62CD07DBA8FA}">
      <dgm:prSet/>
      <dgm:spPr/>
      <dgm:t>
        <a:bodyPr/>
        <a:lstStyle/>
        <a:p>
          <a:endParaRPr lang="en-US"/>
        </a:p>
      </dgm:t>
    </dgm:pt>
    <dgm:pt modelId="{5257936C-56A1-4363-B852-C637F04FB2AE}" type="sibTrans" cxnId="{A11F47B0-4B97-489E-AA79-62CD07DBA8FA}">
      <dgm:prSet/>
      <dgm:spPr>
        <a:solidFill>
          <a:schemeClr val="tx1"/>
        </a:solidFill>
      </dgm:spPr>
      <dgm:t>
        <a:bodyPr/>
        <a:lstStyle/>
        <a:p>
          <a:endParaRPr lang="en-US"/>
        </a:p>
      </dgm:t>
    </dgm:pt>
    <dgm:pt modelId="{FAB10F97-A452-4AF6-BB2F-30D750816FD7}">
      <dgm:prSet phldrT="[Text]" custT="1"/>
      <dgm:spPr>
        <a:solidFill>
          <a:schemeClr val="tx1"/>
        </a:solidFill>
        <a:ln>
          <a:solidFill>
            <a:schemeClr val="tx1"/>
          </a:solidFill>
        </a:ln>
      </dgm:spPr>
      <dgm:t>
        <a:bodyPr/>
        <a:lstStyle/>
        <a:p>
          <a:r>
            <a:rPr lang="en-US" sz="1050" b="1" dirty="0">
              <a:solidFill>
                <a:srgbClr val="00D639"/>
              </a:solidFill>
            </a:rPr>
            <a:t>Web API</a:t>
          </a:r>
        </a:p>
      </dgm:t>
    </dgm:pt>
    <dgm:pt modelId="{8AD7FD5F-CD7D-43EF-A3E3-36D50772D639}" type="parTrans" cxnId="{4716846A-35F0-406B-9B41-B21D2488433F}">
      <dgm:prSet/>
      <dgm:spPr/>
      <dgm:t>
        <a:bodyPr/>
        <a:lstStyle/>
        <a:p>
          <a:endParaRPr lang="en-US"/>
        </a:p>
      </dgm:t>
    </dgm:pt>
    <dgm:pt modelId="{94529CB9-D801-4F25-8BF1-715B05EA0709}" type="sibTrans" cxnId="{4716846A-35F0-406B-9B41-B21D2488433F}">
      <dgm:prSet/>
      <dgm:spPr>
        <a:solidFill>
          <a:schemeClr val="tx1"/>
        </a:solidFill>
      </dgm:spPr>
      <dgm:t>
        <a:bodyPr/>
        <a:lstStyle/>
        <a:p>
          <a:endParaRPr lang="en-US"/>
        </a:p>
      </dgm:t>
    </dgm:pt>
    <dgm:pt modelId="{DCBE0305-D5CB-4AAA-A1D5-EABAC1959A3C}">
      <dgm:prSet phldrT="[Text]" custT="1"/>
      <dgm:spPr>
        <a:solidFill>
          <a:schemeClr val="tx1"/>
        </a:solidFill>
        <a:ln>
          <a:solidFill>
            <a:schemeClr val="tx1"/>
          </a:solidFill>
        </a:ln>
      </dgm:spPr>
      <dgm:t>
        <a:bodyPr/>
        <a:lstStyle/>
        <a:p>
          <a:r>
            <a:rPr lang="en-US" sz="1050" b="1" dirty="0">
              <a:solidFill>
                <a:srgbClr val="00D639"/>
              </a:solidFill>
            </a:rPr>
            <a:t>Wizards</a:t>
          </a:r>
        </a:p>
      </dgm:t>
    </dgm:pt>
    <dgm:pt modelId="{EE28044F-1FA8-4B09-B542-101F3980C46A}" type="parTrans" cxnId="{EAEA62F9-9FE9-431E-B196-FBFAE2291136}">
      <dgm:prSet/>
      <dgm:spPr/>
      <dgm:t>
        <a:bodyPr/>
        <a:lstStyle/>
        <a:p>
          <a:endParaRPr lang="en-US"/>
        </a:p>
      </dgm:t>
    </dgm:pt>
    <dgm:pt modelId="{41DFB2B5-A452-41A1-8A14-CB05134AFEA0}" type="sibTrans" cxnId="{EAEA62F9-9FE9-431E-B196-FBFAE2291136}">
      <dgm:prSet/>
      <dgm:spPr>
        <a:solidFill>
          <a:schemeClr val="tx1"/>
        </a:solidFill>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8"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8"/>
      <dgm:spPr/>
    </dgm:pt>
    <dgm:pt modelId="{9C4EA9E5-2A53-41B8-BC2A-031326C63500}" type="pres">
      <dgm:prSet presAssocID="{64010188-C97E-46AB-AF66-DF358E217259}" presName="node" presStyleLbl="node1" presStyleIdx="1" presStyleCnt="8"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8" custLinFactNeighborX="-2131" custLinFactNeighborY="-513"/>
      <dgm:spPr/>
    </dgm:pt>
    <dgm:pt modelId="{17388E66-98B8-4965-A152-49057F29840B}" type="pres">
      <dgm:prSet presAssocID="{C32EDB3C-1AB9-4715-A75E-79566B9350B8}" presName="node" presStyleLbl="node1" presStyleIdx="2" presStyleCnt="8"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8"/>
      <dgm:spPr/>
    </dgm:pt>
    <dgm:pt modelId="{1B467276-DD8B-4991-9D82-822A3967DE08}" type="pres">
      <dgm:prSet presAssocID="{114ABAD4-047C-49E4-A4C5-6B157CEFB7A1}" presName="node" presStyleLbl="node1" presStyleIdx="3" presStyleCnt="8">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8"/>
      <dgm:spPr/>
    </dgm:pt>
    <dgm:pt modelId="{EA9174CD-6FA4-4509-8F2B-235BE5512201}" type="pres">
      <dgm:prSet presAssocID="{DE545655-2A71-48E5-ABEC-E9C9D2C22040}" presName="node" presStyleLbl="node1" presStyleIdx="4" presStyleCnt="8">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8"/>
      <dgm:spPr/>
    </dgm:pt>
    <dgm:pt modelId="{87C7E8FA-C0DE-4533-B22C-471F4BE657CE}" type="pres">
      <dgm:prSet presAssocID="{650E2ACC-5B35-4439-98F6-82C2DC4634FF}" presName="node" presStyleLbl="node1" presStyleIdx="5" presStyleCnt="8">
        <dgm:presLayoutVars>
          <dgm:bulletEnabled val="1"/>
        </dgm:presLayoutVars>
      </dgm:prSet>
      <dgm:spPr/>
    </dgm:pt>
    <dgm:pt modelId="{2BC17228-B52A-4613-808B-60BB6CE315B9}" type="pres">
      <dgm:prSet presAssocID="{650E2ACC-5B35-4439-98F6-82C2DC4634FF}" presName="dummy" presStyleCnt="0"/>
      <dgm:spPr/>
    </dgm:pt>
    <dgm:pt modelId="{C8796CCD-0585-4553-B6E2-07EAB245326B}" type="pres">
      <dgm:prSet presAssocID="{5257936C-56A1-4363-B852-C637F04FB2AE}" presName="sibTrans" presStyleLbl="sibTrans2D1" presStyleIdx="5" presStyleCnt="8"/>
      <dgm:spPr/>
    </dgm:pt>
    <dgm:pt modelId="{FD189830-29EF-4BF9-BA68-4B07BEE477DC}" type="pres">
      <dgm:prSet presAssocID="{FAB10F97-A452-4AF6-BB2F-30D750816FD7}" presName="node" presStyleLbl="node1" presStyleIdx="6" presStyleCnt="8">
        <dgm:presLayoutVars>
          <dgm:bulletEnabled val="1"/>
        </dgm:presLayoutVars>
      </dgm:prSet>
      <dgm:spPr/>
    </dgm:pt>
    <dgm:pt modelId="{591B81DB-51E2-40D3-B64A-DC7147B3D25A}" type="pres">
      <dgm:prSet presAssocID="{FAB10F97-A452-4AF6-BB2F-30D750816FD7}" presName="dummy" presStyleCnt="0"/>
      <dgm:spPr/>
    </dgm:pt>
    <dgm:pt modelId="{06DD26A7-8A71-4066-8F35-1BF46DAB8555}" type="pres">
      <dgm:prSet presAssocID="{94529CB9-D801-4F25-8BF1-715B05EA0709}" presName="sibTrans" presStyleLbl="sibTrans2D1" presStyleIdx="6" presStyleCnt="8"/>
      <dgm:spPr/>
    </dgm:pt>
    <dgm:pt modelId="{A16BB9E3-6989-4F0D-B798-C284174D1122}" type="pres">
      <dgm:prSet presAssocID="{DCBE0305-D5CB-4AAA-A1D5-EABAC1959A3C}" presName="node" presStyleLbl="node1" presStyleIdx="7" presStyleCnt="8">
        <dgm:presLayoutVars>
          <dgm:bulletEnabled val="1"/>
        </dgm:presLayoutVars>
      </dgm:prSet>
      <dgm:spPr/>
    </dgm:pt>
    <dgm:pt modelId="{1C2D28F0-D072-4217-8512-5FC3416B7F47}" type="pres">
      <dgm:prSet presAssocID="{DCBE0305-D5CB-4AAA-A1D5-EABAC1959A3C}" presName="dummy" presStyleCnt="0"/>
      <dgm:spPr/>
    </dgm:pt>
    <dgm:pt modelId="{C6671F41-F197-41D4-9D32-CE99F00D494F}" type="pres">
      <dgm:prSet presAssocID="{41DFB2B5-A452-41A1-8A14-CB05134AFEA0}" presName="sibTrans" presStyleLbl="sibTrans2D1" presStyleIdx="7" presStyleCnt="8"/>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DD27692D-DBD3-4312-8AB1-8F9103E691EE}" type="presOf" srcId="{DCBE0305-D5CB-4AAA-A1D5-EABAC1959A3C}" destId="{A16BB9E3-6989-4F0D-B798-C284174D1122}"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0EF6A737-FABB-48B2-8E2E-B8AEFC309C1B}" type="presOf" srcId="{FAB10F97-A452-4AF6-BB2F-30D750816FD7}" destId="{FD189830-29EF-4BF9-BA68-4B07BEE477DC}"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4716846A-35F0-406B-9B41-B21D2488433F}" srcId="{3B0A1E61-B13C-43D6-A077-9308B9FF4E25}" destId="{FAB10F97-A452-4AF6-BB2F-30D750816FD7}" srcOrd="6" destOrd="0" parTransId="{8AD7FD5F-CD7D-43EF-A3E3-36D50772D639}" sibTransId="{94529CB9-D801-4F25-8BF1-715B05EA0709}"/>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6FDA337D-70F6-442D-BB71-159117C2B3E2}" type="presOf" srcId="{650E2ACC-5B35-4439-98F6-82C2DC4634FF}" destId="{87C7E8FA-C0DE-4533-B22C-471F4BE657CE}" srcOrd="0" destOrd="0" presId="urn:microsoft.com/office/officeart/2005/8/layout/radial6"/>
    <dgm:cxn modelId="{67E3C786-670B-476F-BD64-AF5DCBE5B5C8}" type="presOf" srcId="{5257936C-56A1-4363-B852-C637F04FB2AE}" destId="{C8796CCD-0585-4553-B6E2-07EAB245326B}"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644C5494-BE7C-462D-94F2-A45D9F5F4439}" type="presOf" srcId="{41DFB2B5-A452-41A1-8A14-CB05134AFEA0}" destId="{C6671F41-F197-41D4-9D32-CE99F00D494F}"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A11F47B0-4B97-489E-AA79-62CD07DBA8FA}" srcId="{3B0A1E61-B13C-43D6-A077-9308B9FF4E25}" destId="{650E2ACC-5B35-4439-98F6-82C2DC4634FF}" srcOrd="5" destOrd="0" parTransId="{77BC9DD0-7174-49E1-91F9-756CB0238749}" sibTransId="{5257936C-56A1-4363-B852-C637F04FB2AE}"/>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8C39AAE3-5EEA-4016-AA92-BCCDDCF728A0}" type="presOf" srcId="{94529CB9-D801-4F25-8BF1-715B05EA0709}" destId="{06DD26A7-8A71-4066-8F35-1BF46DAB8555}"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EAEA62F9-9FE9-431E-B196-FBFAE2291136}" srcId="{3B0A1E61-B13C-43D6-A077-9308B9FF4E25}" destId="{DCBE0305-D5CB-4AAA-A1D5-EABAC1959A3C}" srcOrd="7" destOrd="0" parTransId="{EE28044F-1FA8-4B09-B542-101F3980C46A}" sibTransId="{41DFB2B5-A452-41A1-8A14-CB05134AFEA0}"/>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6064B721-F3D4-4067-B22D-BB7C910669B2}" type="presParOf" srcId="{E2F95EF2-71B4-4D60-9DFC-16601EF0A621}" destId="{87C7E8FA-C0DE-4533-B22C-471F4BE657CE}" srcOrd="16" destOrd="0" presId="urn:microsoft.com/office/officeart/2005/8/layout/radial6"/>
    <dgm:cxn modelId="{3E4E25EF-821D-465F-B7AD-DFC70814FBF0}" type="presParOf" srcId="{E2F95EF2-71B4-4D60-9DFC-16601EF0A621}" destId="{2BC17228-B52A-4613-808B-60BB6CE315B9}" srcOrd="17" destOrd="0" presId="urn:microsoft.com/office/officeart/2005/8/layout/radial6"/>
    <dgm:cxn modelId="{B6893197-C7F4-4CFA-BCAB-5FE0F4DD2185}" type="presParOf" srcId="{E2F95EF2-71B4-4D60-9DFC-16601EF0A621}" destId="{C8796CCD-0585-4553-B6E2-07EAB245326B}" srcOrd="18" destOrd="0" presId="urn:microsoft.com/office/officeart/2005/8/layout/radial6"/>
    <dgm:cxn modelId="{A4B5377F-C8A3-43BE-AB4D-A64BA5CE7F62}" type="presParOf" srcId="{E2F95EF2-71B4-4D60-9DFC-16601EF0A621}" destId="{FD189830-29EF-4BF9-BA68-4B07BEE477DC}" srcOrd="19" destOrd="0" presId="urn:microsoft.com/office/officeart/2005/8/layout/radial6"/>
    <dgm:cxn modelId="{C21B6E65-90DF-4DC5-B2EF-1BD419031410}" type="presParOf" srcId="{E2F95EF2-71B4-4D60-9DFC-16601EF0A621}" destId="{591B81DB-51E2-40D3-B64A-DC7147B3D25A}" srcOrd="20" destOrd="0" presId="urn:microsoft.com/office/officeart/2005/8/layout/radial6"/>
    <dgm:cxn modelId="{214CB107-4296-4292-9EDB-8E3114E2C81A}" type="presParOf" srcId="{E2F95EF2-71B4-4D60-9DFC-16601EF0A621}" destId="{06DD26A7-8A71-4066-8F35-1BF46DAB8555}" srcOrd="21" destOrd="0" presId="urn:microsoft.com/office/officeart/2005/8/layout/radial6"/>
    <dgm:cxn modelId="{EA901D20-8871-4DAB-A678-20B15CED70E3}" type="presParOf" srcId="{E2F95EF2-71B4-4D60-9DFC-16601EF0A621}" destId="{A16BB9E3-6989-4F0D-B798-C284174D1122}" srcOrd="22" destOrd="0" presId="urn:microsoft.com/office/officeart/2005/8/layout/radial6"/>
    <dgm:cxn modelId="{5233B4E4-32C9-4810-A8F9-443B885BF486}" type="presParOf" srcId="{E2F95EF2-71B4-4D60-9DFC-16601EF0A621}" destId="{1C2D28F0-D072-4217-8512-5FC3416B7F47}" srcOrd="23" destOrd="0" presId="urn:microsoft.com/office/officeart/2005/8/layout/radial6"/>
    <dgm:cxn modelId="{7EC8AB20-4A8C-4783-A522-8B3B75389096}" type="presParOf" srcId="{E2F95EF2-71B4-4D60-9DFC-16601EF0A621}" destId="{C6671F41-F197-41D4-9D32-CE99F00D494F}" srcOrd="24"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Resx</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English</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Spanish</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French</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Chinese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2747AA-31B3-4778-8046-89DC96FDB58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6013714-84A6-4366-B7C9-2FE42F8B22BF}">
      <dgm:prSet phldrT="[Text]"/>
      <dgm:spPr>
        <a:solidFill>
          <a:schemeClr val="tx1"/>
        </a:solidFill>
        <a:ln>
          <a:solidFill>
            <a:schemeClr val="tx1"/>
          </a:solidFill>
        </a:ln>
      </dgm:spPr>
      <dgm:t>
        <a:bodyPr/>
        <a:lstStyle/>
        <a:p>
          <a:r>
            <a:rPr lang="en-US" dirty="0">
              <a:solidFill>
                <a:srgbClr val="00D639"/>
              </a:solidFill>
            </a:rPr>
            <a:t>Docs</a:t>
          </a:r>
        </a:p>
      </dgm:t>
    </dgm:pt>
    <dgm:pt modelId="{2485085E-8458-486A-A1C0-C807723FEE1E}" type="parTrans" cxnId="{F6FE032B-2F57-4CF1-BA66-CE7BEDB67E38}">
      <dgm:prSet/>
      <dgm:spPr/>
      <dgm:t>
        <a:bodyPr/>
        <a:lstStyle/>
        <a:p>
          <a:endParaRPr lang="en-US"/>
        </a:p>
      </dgm:t>
    </dgm:pt>
    <dgm:pt modelId="{E52C9628-4162-4948-B4CC-4EDF7AD9612B}" type="sibTrans" cxnId="{F6FE032B-2F57-4CF1-BA66-CE7BEDB67E38}">
      <dgm:prSet/>
      <dgm:spPr>
        <a:solidFill>
          <a:schemeClr val="tx1"/>
        </a:solidFill>
        <a:ln w="38100">
          <a:solidFill>
            <a:srgbClr val="00CA71"/>
          </a:solidFill>
        </a:ln>
      </dgm:spPr>
      <dgm:t>
        <a:bodyPr/>
        <a:lstStyle/>
        <a:p>
          <a:endParaRPr lang="en-US"/>
        </a:p>
      </dgm:t>
    </dgm:pt>
    <dgm:pt modelId="{FF4291A0-23CE-4D5D-95FB-44F3B4A094A9}">
      <dgm:prSet phldrT="[Text]"/>
      <dgm:spPr>
        <a:solidFill>
          <a:schemeClr val="tx1"/>
        </a:solidFill>
        <a:ln>
          <a:solidFill>
            <a:schemeClr val="tx1"/>
          </a:solidFill>
        </a:ln>
      </dgm:spPr>
      <dgm:t>
        <a:bodyPr/>
        <a:lstStyle/>
        <a:p>
          <a:r>
            <a:rPr lang="en-US" dirty="0">
              <a:solidFill>
                <a:srgbClr val="00D639"/>
              </a:solidFill>
            </a:rPr>
            <a:t>Samples</a:t>
          </a:r>
        </a:p>
      </dgm:t>
    </dgm:pt>
    <dgm:pt modelId="{9D639531-D3E9-4582-97E3-7365B50D725C}" type="parTrans" cxnId="{610450DB-2131-4D22-B3A5-83B9B0B7D18C}">
      <dgm:prSet/>
      <dgm:spPr/>
      <dgm:t>
        <a:bodyPr/>
        <a:lstStyle/>
        <a:p>
          <a:endParaRPr lang="en-US"/>
        </a:p>
      </dgm:t>
    </dgm:pt>
    <dgm:pt modelId="{10185415-E8D7-43CE-9A55-46721E97CB1B}" type="sibTrans" cxnId="{610450DB-2131-4D22-B3A5-83B9B0B7D18C}">
      <dgm:prSet/>
      <dgm:spPr>
        <a:solidFill>
          <a:schemeClr val="tx1"/>
        </a:solidFill>
        <a:ln w="38100">
          <a:solidFill>
            <a:srgbClr val="00CA71"/>
          </a:solidFill>
        </a:ln>
      </dgm:spPr>
      <dgm:t>
        <a:bodyPr/>
        <a:lstStyle/>
        <a:p>
          <a:endParaRPr lang="en-US"/>
        </a:p>
      </dgm:t>
    </dgm:pt>
    <dgm:pt modelId="{EA7869FB-6A80-4536-83C1-F990C18A2410}">
      <dgm:prSet phldrT="[Text]"/>
      <dgm:spPr>
        <a:solidFill>
          <a:schemeClr val="tx1"/>
        </a:solidFill>
        <a:ln>
          <a:solidFill>
            <a:schemeClr val="tx1"/>
          </a:solidFill>
        </a:ln>
      </dgm:spPr>
      <dgm:t>
        <a:bodyPr/>
        <a:lstStyle/>
        <a:p>
          <a:r>
            <a:rPr lang="en-US" dirty="0">
              <a:solidFill>
                <a:srgbClr val="00D639"/>
              </a:solidFill>
            </a:rPr>
            <a:t>Debug</a:t>
          </a:r>
        </a:p>
      </dgm:t>
    </dgm:pt>
    <dgm:pt modelId="{725C414C-5BC0-40D0-9C4C-298C806B88F0}" type="parTrans" cxnId="{9F1430EF-E004-4E6D-B07F-662557B4B6F2}">
      <dgm:prSet/>
      <dgm:spPr/>
      <dgm:t>
        <a:bodyPr/>
        <a:lstStyle/>
        <a:p>
          <a:endParaRPr lang="en-US"/>
        </a:p>
      </dgm:t>
    </dgm:pt>
    <dgm:pt modelId="{F00AEDA5-6E65-447E-876C-AD193011872D}" type="sibTrans" cxnId="{9F1430EF-E004-4E6D-B07F-662557B4B6F2}">
      <dgm:prSet/>
      <dgm:spPr>
        <a:solidFill>
          <a:schemeClr val="tx1"/>
        </a:solidFill>
        <a:ln w="38100">
          <a:solidFill>
            <a:srgbClr val="00CA71"/>
          </a:solidFill>
        </a:ln>
      </dgm:spPr>
      <dgm:t>
        <a:bodyPr/>
        <a:lstStyle/>
        <a:p>
          <a:endParaRPr lang="en-US"/>
        </a:p>
      </dgm:t>
    </dgm:pt>
    <dgm:pt modelId="{B87D22AC-76A1-4A9D-8E1A-0EA9008B413B}" type="pres">
      <dgm:prSet presAssocID="{4C2747AA-31B3-4778-8046-89DC96FDB58B}" presName="cycle" presStyleCnt="0">
        <dgm:presLayoutVars>
          <dgm:dir/>
          <dgm:resizeHandles val="exact"/>
        </dgm:presLayoutVars>
      </dgm:prSet>
      <dgm:spPr/>
    </dgm:pt>
    <dgm:pt modelId="{07CC94F5-C07C-4B3E-A094-EA8056347E35}" type="pres">
      <dgm:prSet presAssocID="{86013714-84A6-4366-B7C9-2FE42F8B22BF}" presName="node" presStyleLbl="node1" presStyleIdx="0" presStyleCnt="3" custScaleX="59107" custScaleY="36868">
        <dgm:presLayoutVars>
          <dgm:bulletEnabled val="1"/>
        </dgm:presLayoutVars>
      </dgm:prSet>
      <dgm:spPr/>
    </dgm:pt>
    <dgm:pt modelId="{FE9BAFC2-3DBB-4726-969A-33168E5E89E0}" type="pres">
      <dgm:prSet presAssocID="{86013714-84A6-4366-B7C9-2FE42F8B22BF}" presName="spNode" presStyleCnt="0"/>
      <dgm:spPr/>
    </dgm:pt>
    <dgm:pt modelId="{8E04CD87-05D6-4477-8CF1-158CC0AD492F}" type="pres">
      <dgm:prSet presAssocID="{E52C9628-4162-4948-B4CC-4EDF7AD9612B}" presName="sibTrans" presStyleLbl="sibTrans1D1" presStyleIdx="0" presStyleCnt="3"/>
      <dgm:spPr/>
    </dgm:pt>
    <dgm:pt modelId="{622B9AAC-CE0F-4479-8C02-F2693264A836}" type="pres">
      <dgm:prSet presAssocID="{FF4291A0-23CE-4D5D-95FB-44F3B4A094A9}" presName="node" presStyleLbl="node1" presStyleIdx="1" presStyleCnt="3" custScaleX="65833" custScaleY="45595">
        <dgm:presLayoutVars>
          <dgm:bulletEnabled val="1"/>
        </dgm:presLayoutVars>
      </dgm:prSet>
      <dgm:spPr/>
    </dgm:pt>
    <dgm:pt modelId="{EEEBBCD4-E371-4791-B67F-6E2BD4D6C2A7}" type="pres">
      <dgm:prSet presAssocID="{FF4291A0-23CE-4D5D-95FB-44F3B4A094A9}" presName="spNode" presStyleCnt="0"/>
      <dgm:spPr/>
    </dgm:pt>
    <dgm:pt modelId="{86FDC066-363C-494B-9CC7-317D9F2521D7}" type="pres">
      <dgm:prSet presAssocID="{10185415-E8D7-43CE-9A55-46721E97CB1B}" presName="sibTrans" presStyleLbl="sibTrans1D1" presStyleIdx="1" presStyleCnt="3"/>
      <dgm:spPr/>
    </dgm:pt>
    <dgm:pt modelId="{7BF4E9AC-66C3-44B0-859D-A7A2CA7162AC}" type="pres">
      <dgm:prSet presAssocID="{EA7869FB-6A80-4536-83C1-F990C18A2410}" presName="node" presStyleLbl="node1" presStyleIdx="2" presStyleCnt="3" custScaleX="65833" custScaleY="45103">
        <dgm:presLayoutVars>
          <dgm:bulletEnabled val="1"/>
        </dgm:presLayoutVars>
      </dgm:prSet>
      <dgm:spPr/>
    </dgm:pt>
    <dgm:pt modelId="{0927A40D-C3C0-4A17-BA03-CB48F1D001C9}" type="pres">
      <dgm:prSet presAssocID="{EA7869FB-6A80-4536-83C1-F990C18A2410}" presName="spNode" presStyleCnt="0"/>
      <dgm:spPr/>
    </dgm:pt>
    <dgm:pt modelId="{A0989412-D7B0-4EB1-ADA4-B22A520D803E}" type="pres">
      <dgm:prSet presAssocID="{F00AEDA5-6E65-447E-876C-AD193011872D}" presName="sibTrans" presStyleLbl="sibTrans1D1" presStyleIdx="2" presStyleCnt="3"/>
      <dgm:spPr/>
    </dgm:pt>
  </dgm:ptLst>
  <dgm:cxnLst>
    <dgm:cxn modelId="{71BEEC29-8E54-419D-A7BD-2537530ECE90}" type="presOf" srcId="{EA7869FB-6A80-4536-83C1-F990C18A2410}" destId="{7BF4E9AC-66C3-44B0-859D-A7A2CA7162AC}" srcOrd="0" destOrd="0" presId="urn:microsoft.com/office/officeart/2005/8/layout/cycle5"/>
    <dgm:cxn modelId="{F6FE032B-2F57-4CF1-BA66-CE7BEDB67E38}" srcId="{4C2747AA-31B3-4778-8046-89DC96FDB58B}" destId="{86013714-84A6-4366-B7C9-2FE42F8B22BF}" srcOrd="0" destOrd="0" parTransId="{2485085E-8458-486A-A1C0-C807723FEE1E}" sibTransId="{E52C9628-4162-4948-B4CC-4EDF7AD9612B}"/>
    <dgm:cxn modelId="{8DC6E737-6BD3-49F8-9D4C-B58903270410}" type="presOf" srcId="{FF4291A0-23CE-4D5D-95FB-44F3B4A094A9}" destId="{622B9AAC-CE0F-4479-8C02-F2693264A836}" srcOrd="0" destOrd="0" presId="urn:microsoft.com/office/officeart/2005/8/layout/cycle5"/>
    <dgm:cxn modelId="{6F855060-DBEB-4321-8F5A-DAA4388806B0}" type="presOf" srcId="{10185415-E8D7-43CE-9A55-46721E97CB1B}" destId="{86FDC066-363C-494B-9CC7-317D9F2521D7}" srcOrd="0" destOrd="0" presId="urn:microsoft.com/office/officeart/2005/8/layout/cycle5"/>
    <dgm:cxn modelId="{E21B1C43-F159-4594-9720-CA73A8E4EBD2}" type="presOf" srcId="{4C2747AA-31B3-4778-8046-89DC96FDB58B}" destId="{B87D22AC-76A1-4A9D-8E1A-0EA9008B413B}" srcOrd="0" destOrd="0" presId="urn:microsoft.com/office/officeart/2005/8/layout/cycle5"/>
    <dgm:cxn modelId="{A61CF248-A3E1-4867-A9FE-E413221E2A95}" type="presOf" srcId="{F00AEDA5-6E65-447E-876C-AD193011872D}" destId="{A0989412-D7B0-4EB1-ADA4-B22A520D803E}" srcOrd="0" destOrd="0" presId="urn:microsoft.com/office/officeart/2005/8/layout/cycle5"/>
    <dgm:cxn modelId="{F6297689-7FA1-490D-8DC7-901759C31BDB}" type="presOf" srcId="{E52C9628-4162-4948-B4CC-4EDF7AD9612B}" destId="{8E04CD87-05D6-4477-8CF1-158CC0AD492F}" srcOrd="0" destOrd="0" presId="urn:microsoft.com/office/officeart/2005/8/layout/cycle5"/>
    <dgm:cxn modelId="{EBAD62CE-CB71-44F4-9B51-8AED568559C4}" type="presOf" srcId="{86013714-84A6-4366-B7C9-2FE42F8B22BF}" destId="{07CC94F5-C07C-4B3E-A094-EA8056347E35}" srcOrd="0" destOrd="0" presId="urn:microsoft.com/office/officeart/2005/8/layout/cycle5"/>
    <dgm:cxn modelId="{610450DB-2131-4D22-B3A5-83B9B0B7D18C}" srcId="{4C2747AA-31B3-4778-8046-89DC96FDB58B}" destId="{FF4291A0-23CE-4D5D-95FB-44F3B4A094A9}" srcOrd="1" destOrd="0" parTransId="{9D639531-D3E9-4582-97E3-7365B50D725C}" sibTransId="{10185415-E8D7-43CE-9A55-46721E97CB1B}"/>
    <dgm:cxn modelId="{9F1430EF-E004-4E6D-B07F-662557B4B6F2}" srcId="{4C2747AA-31B3-4778-8046-89DC96FDB58B}" destId="{EA7869FB-6A80-4536-83C1-F990C18A2410}" srcOrd="2" destOrd="0" parTransId="{725C414C-5BC0-40D0-9C4C-298C806B88F0}" sibTransId="{F00AEDA5-6E65-447E-876C-AD193011872D}"/>
    <dgm:cxn modelId="{598CECEC-8691-4346-9E9D-6931DC0891FD}" type="presParOf" srcId="{B87D22AC-76A1-4A9D-8E1A-0EA9008B413B}" destId="{07CC94F5-C07C-4B3E-A094-EA8056347E35}" srcOrd="0" destOrd="0" presId="urn:microsoft.com/office/officeart/2005/8/layout/cycle5"/>
    <dgm:cxn modelId="{64417C2F-8E6D-4F85-8683-7F46E5B21A77}" type="presParOf" srcId="{B87D22AC-76A1-4A9D-8E1A-0EA9008B413B}" destId="{FE9BAFC2-3DBB-4726-969A-33168E5E89E0}" srcOrd="1" destOrd="0" presId="urn:microsoft.com/office/officeart/2005/8/layout/cycle5"/>
    <dgm:cxn modelId="{EB18AF97-C6AD-4E7D-96B2-AE941E665FB5}" type="presParOf" srcId="{B87D22AC-76A1-4A9D-8E1A-0EA9008B413B}" destId="{8E04CD87-05D6-4477-8CF1-158CC0AD492F}" srcOrd="2" destOrd="0" presId="urn:microsoft.com/office/officeart/2005/8/layout/cycle5"/>
    <dgm:cxn modelId="{D514361F-360A-491C-AB38-2517FE1BF6F2}" type="presParOf" srcId="{B87D22AC-76A1-4A9D-8E1A-0EA9008B413B}" destId="{622B9AAC-CE0F-4479-8C02-F2693264A836}" srcOrd="3" destOrd="0" presId="urn:microsoft.com/office/officeart/2005/8/layout/cycle5"/>
    <dgm:cxn modelId="{48FDA7A6-4E9A-41A6-B424-9FCEC2656117}" type="presParOf" srcId="{B87D22AC-76A1-4A9D-8E1A-0EA9008B413B}" destId="{EEEBBCD4-E371-4791-B67F-6E2BD4D6C2A7}" srcOrd="4" destOrd="0" presId="urn:microsoft.com/office/officeart/2005/8/layout/cycle5"/>
    <dgm:cxn modelId="{D399FA3B-A955-4D4A-B5C4-20B8CBCA05CA}" type="presParOf" srcId="{B87D22AC-76A1-4A9D-8E1A-0EA9008B413B}" destId="{86FDC066-363C-494B-9CC7-317D9F2521D7}" srcOrd="5" destOrd="0" presId="urn:microsoft.com/office/officeart/2005/8/layout/cycle5"/>
    <dgm:cxn modelId="{39BFABEB-1026-4C91-B9DF-795EDCE8A772}" type="presParOf" srcId="{B87D22AC-76A1-4A9D-8E1A-0EA9008B413B}" destId="{7BF4E9AC-66C3-44B0-859D-A7A2CA7162AC}" srcOrd="6" destOrd="0" presId="urn:microsoft.com/office/officeart/2005/8/layout/cycle5"/>
    <dgm:cxn modelId="{2E37CBEF-07E1-4303-BFA5-5E02C24484B0}" type="presParOf" srcId="{B87D22AC-76A1-4A9D-8E1A-0EA9008B413B}" destId="{0927A40D-C3C0-4A17-BA03-CB48F1D001C9}" srcOrd="7" destOrd="0" presId="urn:microsoft.com/office/officeart/2005/8/layout/cycle5"/>
    <dgm:cxn modelId="{369391A2-E585-4E54-B649-A338FC9CA4F9}" type="presParOf" srcId="{B87D22AC-76A1-4A9D-8E1A-0EA9008B413B}" destId="{A0989412-D7B0-4EB1-ADA4-B22A520D803E}"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22CBCE-C948-4E1E-AB2D-3FC35F09CCE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204D41-B233-4F15-910F-E7808E21E3A3}">
      <dgm:prSet phldrT="[Text]"/>
      <dgm:spPr>
        <a:solidFill>
          <a:schemeClr val="tx1"/>
        </a:solidFill>
        <a:ln>
          <a:solidFill>
            <a:schemeClr val="tx1"/>
          </a:solidFill>
        </a:ln>
      </dgm:spPr>
      <dgm:t>
        <a:bodyPr/>
        <a:lstStyle/>
        <a:p>
          <a:r>
            <a:rPr lang="en-US" dirty="0">
              <a:solidFill>
                <a:srgbClr val="00D639"/>
              </a:solidFill>
            </a:rPr>
            <a:t>SDK Wizards</a:t>
          </a:r>
        </a:p>
      </dgm:t>
    </dgm:pt>
    <dgm:pt modelId="{2591CA5A-6DA8-4E0E-A7FD-07FE5F779726}" type="parTrans" cxnId="{6F1A7104-82CC-416F-B0AC-108F2AD38D7F}">
      <dgm:prSet/>
      <dgm:spPr/>
      <dgm:t>
        <a:bodyPr/>
        <a:lstStyle/>
        <a:p>
          <a:endParaRPr lang="en-US"/>
        </a:p>
      </dgm:t>
    </dgm:pt>
    <dgm:pt modelId="{C00192CC-15B9-4BF3-9465-B24A0ACADA34}" type="sibTrans" cxnId="{6F1A7104-82CC-416F-B0AC-108F2AD38D7F}">
      <dgm:prSet/>
      <dgm:spPr>
        <a:solidFill>
          <a:schemeClr val="tx1"/>
        </a:solidFill>
        <a:ln w="38100">
          <a:solidFill>
            <a:srgbClr val="00CA71"/>
          </a:solidFill>
        </a:ln>
      </dgm:spPr>
      <dgm:t>
        <a:bodyPr/>
        <a:lstStyle/>
        <a:p>
          <a:endParaRPr lang="en-US"/>
        </a:p>
      </dgm:t>
    </dgm:pt>
    <dgm:pt modelId="{0FB10201-3CED-431E-8E69-2B5D63F47064}">
      <dgm:prSet phldrT="[Text]"/>
      <dgm:spPr>
        <a:solidFill>
          <a:schemeClr val="tx1"/>
        </a:solidFill>
        <a:ln>
          <a:solidFill>
            <a:schemeClr val="tx1"/>
          </a:solidFill>
        </a:ln>
      </dgm:spPr>
      <dgm:t>
        <a:bodyPr/>
        <a:lstStyle/>
        <a:p>
          <a:r>
            <a:rPr lang="en-US" dirty="0">
              <a:solidFill>
                <a:srgbClr val="00D639"/>
              </a:solidFill>
            </a:rPr>
            <a:t>Development</a:t>
          </a:r>
        </a:p>
      </dgm:t>
    </dgm:pt>
    <dgm:pt modelId="{95CA44AA-6A13-4A2C-A3DE-BC95AE12CD74}" type="parTrans" cxnId="{ABE79EBF-0060-4CB8-8326-7FA553CB4DFB}">
      <dgm:prSet/>
      <dgm:spPr/>
      <dgm:t>
        <a:bodyPr/>
        <a:lstStyle/>
        <a:p>
          <a:endParaRPr lang="en-US"/>
        </a:p>
      </dgm:t>
    </dgm:pt>
    <dgm:pt modelId="{06509D2C-4DE8-4195-9C11-113CD80F7830}" type="sibTrans" cxnId="{ABE79EBF-0060-4CB8-8326-7FA553CB4DFB}">
      <dgm:prSet/>
      <dgm:spPr>
        <a:solidFill>
          <a:schemeClr val="tx1"/>
        </a:solidFill>
        <a:ln w="38100">
          <a:solidFill>
            <a:srgbClr val="00CA71"/>
          </a:solidFill>
        </a:ln>
      </dgm:spPr>
      <dgm:t>
        <a:bodyPr/>
        <a:lstStyle/>
        <a:p>
          <a:endParaRPr lang="en-US"/>
        </a:p>
      </dgm:t>
    </dgm:pt>
    <dgm:pt modelId="{504459A3-A62D-436E-9DAA-A02BB7DFE4D4}">
      <dgm:prSet phldrT="[Text]"/>
      <dgm:spPr>
        <a:solidFill>
          <a:schemeClr val="tx1"/>
        </a:solidFill>
        <a:ln>
          <a:solidFill>
            <a:schemeClr val="tx1"/>
          </a:solidFill>
        </a:ln>
      </dgm:spPr>
      <dgm:t>
        <a:bodyPr/>
        <a:lstStyle/>
        <a:p>
          <a:r>
            <a:rPr lang="en-US" dirty="0">
              <a:solidFill>
                <a:srgbClr val="00D639"/>
              </a:solidFill>
            </a:rPr>
            <a:t>QA</a:t>
          </a:r>
        </a:p>
      </dgm:t>
    </dgm:pt>
    <dgm:pt modelId="{84723533-FF15-4082-BD13-DC05F13FC543}" type="parTrans" cxnId="{032C1EA1-E83B-4CE9-A80D-E9C12E935280}">
      <dgm:prSet/>
      <dgm:spPr/>
      <dgm:t>
        <a:bodyPr/>
        <a:lstStyle/>
        <a:p>
          <a:endParaRPr lang="en-US"/>
        </a:p>
      </dgm:t>
    </dgm:pt>
    <dgm:pt modelId="{72BBB5EC-E6A2-4617-8758-6302F92F25DD}" type="sibTrans" cxnId="{032C1EA1-E83B-4CE9-A80D-E9C12E935280}">
      <dgm:prSet/>
      <dgm:spPr>
        <a:solidFill>
          <a:schemeClr val="tx1"/>
        </a:solidFill>
        <a:ln w="38100">
          <a:solidFill>
            <a:srgbClr val="00CA71"/>
          </a:solidFill>
        </a:ln>
      </dgm:spPr>
      <dgm:t>
        <a:bodyPr/>
        <a:lstStyle/>
        <a:p>
          <a:endParaRPr lang="en-US"/>
        </a:p>
      </dgm:t>
    </dgm:pt>
    <dgm:pt modelId="{E94F0203-94FC-432F-B6C4-15EFF48008AE}">
      <dgm:prSet phldrT="[Text]"/>
      <dgm:spPr>
        <a:solidFill>
          <a:schemeClr val="tx1"/>
        </a:solidFill>
        <a:ln>
          <a:solidFill>
            <a:schemeClr val="tx1"/>
          </a:solidFill>
        </a:ln>
      </dgm:spPr>
      <dgm:t>
        <a:bodyPr/>
        <a:lstStyle/>
        <a:p>
          <a:r>
            <a:rPr lang="en-US" dirty="0">
              <a:solidFill>
                <a:srgbClr val="00D639"/>
              </a:solidFill>
            </a:rPr>
            <a:t>Release</a:t>
          </a:r>
        </a:p>
      </dgm:t>
    </dgm:pt>
    <dgm:pt modelId="{C5EBE9D2-9AC9-4B30-8BF2-C72C8453BE44}" type="parTrans" cxnId="{0869A471-B150-4239-B330-ED9F660C9FB3}">
      <dgm:prSet/>
      <dgm:spPr/>
      <dgm:t>
        <a:bodyPr/>
        <a:lstStyle/>
        <a:p>
          <a:endParaRPr lang="en-US"/>
        </a:p>
      </dgm:t>
    </dgm:pt>
    <dgm:pt modelId="{48921C97-60EF-440D-8D84-2586292390C1}" type="sibTrans" cxnId="{0869A471-B150-4239-B330-ED9F660C9FB3}">
      <dgm:prSet/>
      <dgm:spPr>
        <a:solidFill>
          <a:schemeClr val="tx1"/>
        </a:solidFill>
        <a:ln w="38100">
          <a:solidFill>
            <a:srgbClr val="00CA71"/>
          </a:solidFill>
        </a:ln>
      </dgm:spPr>
      <dgm:t>
        <a:bodyPr/>
        <a:lstStyle/>
        <a:p>
          <a:endParaRPr lang="en-US"/>
        </a:p>
      </dgm:t>
    </dgm:pt>
    <dgm:pt modelId="{CD5D62F0-4DC5-425C-9049-705541A04FE2}" type="pres">
      <dgm:prSet presAssocID="{3A22CBCE-C948-4E1E-AB2D-3FC35F09CCEB}" presName="cycle" presStyleCnt="0">
        <dgm:presLayoutVars>
          <dgm:dir/>
          <dgm:resizeHandles val="exact"/>
        </dgm:presLayoutVars>
      </dgm:prSet>
      <dgm:spPr/>
    </dgm:pt>
    <dgm:pt modelId="{3A056E33-5F6B-427F-BCB6-1D0CF1360B00}" type="pres">
      <dgm:prSet presAssocID="{BA204D41-B233-4F15-910F-E7808E21E3A3}" presName="node" presStyleLbl="node1" presStyleIdx="0" presStyleCnt="4" custScaleY="45753">
        <dgm:presLayoutVars>
          <dgm:bulletEnabled val="1"/>
        </dgm:presLayoutVars>
      </dgm:prSet>
      <dgm:spPr/>
    </dgm:pt>
    <dgm:pt modelId="{7251738C-5F8B-4933-847A-64306148A170}" type="pres">
      <dgm:prSet presAssocID="{BA204D41-B233-4F15-910F-E7808E21E3A3}" presName="spNode" presStyleCnt="0"/>
      <dgm:spPr/>
    </dgm:pt>
    <dgm:pt modelId="{99A2F8BD-A31F-4027-A8CB-4BAC033848C2}" type="pres">
      <dgm:prSet presAssocID="{C00192CC-15B9-4BF3-9465-B24A0ACADA34}" presName="sibTrans" presStyleLbl="sibTrans1D1" presStyleIdx="0" presStyleCnt="4"/>
      <dgm:spPr/>
    </dgm:pt>
    <dgm:pt modelId="{A97024CF-0F80-48F2-A768-D8F6B60534E0}" type="pres">
      <dgm:prSet presAssocID="{0FB10201-3CED-431E-8E69-2B5D63F47064}" presName="node" presStyleLbl="node1" presStyleIdx="1" presStyleCnt="4" custScaleY="45753">
        <dgm:presLayoutVars>
          <dgm:bulletEnabled val="1"/>
        </dgm:presLayoutVars>
      </dgm:prSet>
      <dgm:spPr/>
    </dgm:pt>
    <dgm:pt modelId="{A4066E47-4C50-4EB2-A126-D17A87FFE04E}" type="pres">
      <dgm:prSet presAssocID="{0FB10201-3CED-431E-8E69-2B5D63F47064}" presName="spNode" presStyleCnt="0"/>
      <dgm:spPr/>
    </dgm:pt>
    <dgm:pt modelId="{C8316456-32AE-4798-9C41-6DFD2DA835CF}" type="pres">
      <dgm:prSet presAssocID="{06509D2C-4DE8-4195-9C11-113CD80F7830}" presName="sibTrans" presStyleLbl="sibTrans1D1" presStyleIdx="1" presStyleCnt="4"/>
      <dgm:spPr/>
    </dgm:pt>
    <dgm:pt modelId="{BD73616C-C426-4D6D-A7CF-F38C258B08D2}" type="pres">
      <dgm:prSet presAssocID="{504459A3-A62D-436E-9DAA-A02BB7DFE4D4}" presName="node" presStyleLbl="node1" presStyleIdx="2" presStyleCnt="4" custScaleY="45753">
        <dgm:presLayoutVars>
          <dgm:bulletEnabled val="1"/>
        </dgm:presLayoutVars>
      </dgm:prSet>
      <dgm:spPr/>
    </dgm:pt>
    <dgm:pt modelId="{15C82FB8-B986-4CDE-83D2-591C1BB4C04D}" type="pres">
      <dgm:prSet presAssocID="{504459A3-A62D-436E-9DAA-A02BB7DFE4D4}" presName="spNode" presStyleCnt="0"/>
      <dgm:spPr/>
    </dgm:pt>
    <dgm:pt modelId="{F8AECCC4-322F-4767-A3D4-1EF43AF0CAD7}" type="pres">
      <dgm:prSet presAssocID="{72BBB5EC-E6A2-4617-8758-6302F92F25DD}" presName="sibTrans" presStyleLbl="sibTrans1D1" presStyleIdx="2" presStyleCnt="4"/>
      <dgm:spPr/>
    </dgm:pt>
    <dgm:pt modelId="{08A1DDA5-04D8-4A87-A14B-26607FA7C330}" type="pres">
      <dgm:prSet presAssocID="{E94F0203-94FC-432F-B6C4-15EFF48008AE}" presName="node" presStyleLbl="node1" presStyleIdx="3" presStyleCnt="4" custScaleY="45753">
        <dgm:presLayoutVars>
          <dgm:bulletEnabled val="1"/>
        </dgm:presLayoutVars>
      </dgm:prSet>
      <dgm:spPr/>
    </dgm:pt>
    <dgm:pt modelId="{F7DDDAF9-4475-4A14-9506-CD2A82ED30FD}" type="pres">
      <dgm:prSet presAssocID="{E94F0203-94FC-432F-B6C4-15EFF48008AE}" presName="spNode" presStyleCnt="0"/>
      <dgm:spPr/>
    </dgm:pt>
    <dgm:pt modelId="{62DAE8FB-996A-4E11-A017-17976945E4F1}" type="pres">
      <dgm:prSet presAssocID="{48921C97-60EF-440D-8D84-2586292390C1}" presName="sibTrans" presStyleLbl="sibTrans1D1" presStyleIdx="3" presStyleCnt="4"/>
      <dgm:spPr/>
    </dgm:pt>
  </dgm:ptLst>
  <dgm:cxnLst>
    <dgm:cxn modelId="{6F1A7104-82CC-416F-B0AC-108F2AD38D7F}" srcId="{3A22CBCE-C948-4E1E-AB2D-3FC35F09CCEB}" destId="{BA204D41-B233-4F15-910F-E7808E21E3A3}" srcOrd="0" destOrd="0" parTransId="{2591CA5A-6DA8-4E0E-A7FD-07FE5F779726}" sibTransId="{C00192CC-15B9-4BF3-9465-B24A0ACADA34}"/>
    <dgm:cxn modelId="{DBDE1E06-DA55-437C-927F-C6F474EBA339}" type="presOf" srcId="{72BBB5EC-E6A2-4617-8758-6302F92F25DD}" destId="{F8AECCC4-322F-4767-A3D4-1EF43AF0CAD7}" srcOrd="0" destOrd="0" presId="urn:microsoft.com/office/officeart/2005/8/layout/cycle5"/>
    <dgm:cxn modelId="{2FF67207-121F-439F-A61F-76305BB9B83B}" type="presOf" srcId="{C00192CC-15B9-4BF3-9465-B24A0ACADA34}" destId="{99A2F8BD-A31F-4027-A8CB-4BAC033848C2}" srcOrd="0" destOrd="0" presId="urn:microsoft.com/office/officeart/2005/8/layout/cycle5"/>
    <dgm:cxn modelId="{B883F812-0AAC-4179-8D6B-622ED4DE9B30}" type="presOf" srcId="{E94F0203-94FC-432F-B6C4-15EFF48008AE}" destId="{08A1DDA5-04D8-4A87-A14B-26607FA7C330}" srcOrd="0" destOrd="0" presId="urn:microsoft.com/office/officeart/2005/8/layout/cycle5"/>
    <dgm:cxn modelId="{CB8D282E-276E-4B04-9175-98985635ACD8}" type="presOf" srcId="{BA204D41-B233-4F15-910F-E7808E21E3A3}" destId="{3A056E33-5F6B-427F-BCB6-1D0CF1360B00}" srcOrd="0" destOrd="0" presId="urn:microsoft.com/office/officeart/2005/8/layout/cycle5"/>
    <dgm:cxn modelId="{766D9938-833D-4531-B255-A6E4A86C7D3D}" type="presOf" srcId="{504459A3-A62D-436E-9DAA-A02BB7DFE4D4}" destId="{BD73616C-C426-4D6D-A7CF-F38C258B08D2}" srcOrd="0" destOrd="0" presId="urn:microsoft.com/office/officeart/2005/8/layout/cycle5"/>
    <dgm:cxn modelId="{82AB993E-6049-4760-9392-AEA2364E88BE}" type="presOf" srcId="{48921C97-60EF-440D-8D84-2586292390C1}" destId="{62DAE8FB-996A-4E11-A017-17976945E4F1}" srcOrd="0" destOrd="0" presId="urn:microsoft.com/office/officeart/2005/8/layout/cycle5"/>
    <dgm:cxn modelId="{33A54071-38B1-434D-8BCB-2DDD7FF5B6FC}" type="presOf" srcId="{06509D2C-4DE8-4195-9C11-113CD80F7830}" destId="{C8316456-32AE-4798-9C41-6DFD2DA835CF}" srcOrd="0" destOrd="0" presId="urn:microsoft.com/office/officeart/2005/8/layout/cycle5"/>
    <dgm:cxn modelId="{0869A471-B150-4239-B330-ED9F660C9FB3}" srcId="{3A22CBCE-C948-4E1E-AB2D-3FC35F09CCEB}" destId="{E94F0203-94FC-432F-B6C4-15EFF48008AE}" srcOrd="3" destOrd="0" parTransId="{C5EBE9D2-9AC9-4B30-8BF2-C72C8453BE44}" sibTransId="{48921C97-60EF-440D-8D84-2586292390C1}"/>
    <dgm:cxn modelId="{82F87275-E4F5-44B9-8AF8-B46DD3E98CB6}" type="presOf" srcId="{3A22CBCE-C948-4E1E-AB2D-3FC35F09CCEB}" destId="{CD5D62F0-4DC5-425C-9049-705541A04FE2}" srcOrd="0" destOrd="0" presId="urn:microsoft.com/office/officeart/2005/8/layout/cycle5"/>
    <dgm:cxn modelId="{032C1EA1-E83B-4CE9-A80D-E9C12E935280}" srcId="{3A22CBCE-C948-4E1E-AB2D-3FC35F09CCEB}" destId="{504459A3-A62D-436E-9DAA-A02BB7DFE4D4}" srcOrd="2" destOrd="0" parTransId="{84723533-FF15-4082-BD13-DC05F13FC543}" sibTransId="{72BBB5EC-E6A2-4617-8758-6302F92F25DD}"/>
    <dgm:cxn modelId="{ABE79EBF-0060-4CB8-8326-7FA553CB4DFB}" srcId="{3A22CBCE-C948-4E1E-AB2D-3FC35F09CCEB}" destId="{0FB10201-3CED-431E-8E69-2B5D63F47064}" srcOrd="1" destOrd="0" parTransId="{95CA44AA-6A13-4A2C-A3DE-BC95AE12CD74}" sibTransId="{06509D2C-4DE8-4195-9C11-113CD80F7830}"/>
    <dgm:cxn modelId="{D3C2C4FC-0AF9-4907-B143-352DEC0C9491}" type="presOf" srcId="{0FB10201-3CED-431E-8E69-2B5D63F47064}" destId="{A97024CF-0F80-48F2-A768-D8F6B60534E0}" srcOrd="0" destOrd="0" presId="urn:microsoft.com/office/officeart/2005/8/layout/cycle5"/>
    <dgm:cxn modelId="{83DD91D0-1A7A-4BF4-8035-AB0267900620}" type="presParOf" srcId="{CD5D62F0-4DC5-425C-9049-705541A04FE2}" destId="{3A056E33-5F6B-427F-BCB6-1D0CF1360B00}" srcOrd="0" destOrd="0" presId="urn:microsoft.com/office/officeart/2005/8/layout/cycle5"/>
    <dgm:cxn modelId="{D901CF9F-6B3C-4499-8941-6225E8441EB6}" type="presParOf" srcId="{CD5D62F0-4DC5-425C-9049-705541A04FE2}" destId="{7251738C-5F8B-4933-847A-64306148A170}" srcOrd="1" destOrd="0" presId="urn:microsoft.com/office/officeart/2005/8/layout/cycle5"/>
    <dgm:cxn modelId="{394A4466-C762-47BC-B2F8-BC7FE8ACE647}" type="presParOf" srcId="{CD5D62F0-4DC5-425C-9049-705541A04FE2}" destId="{99A2F8BD-A31F-4027-A8CB-4BAC033848C2}" srcOrd="2" destOrd="0" presId="urn:microsoft.com/office/officeart/2005/8/layout/cycle5"/>
    <dgm:cxn modelId="{017D0C66-7846-437C-B434-5C584DC2CC70}" type="presParOf" srcId="{CD5D62F0-4DC5-425C-9049-705541A04FE2}" destId="{A97024CF-0F80-48F2-A768-D8F6B60534E0}" srcOrd="3" destOrd="0" presId="urn:microsoft.com/office/officeart/2005/8/layout/cycle5"/>
    <dgm:cxn modelId="{DFA1EAC4-1735-4BBB-8EA9-F605E09FE572}" type="presParOf" srcId="{CD5D62F0-4DC5-425C-9049-705541A04FE2}" destId="{A4066E47-4C50-4EB2-A126-D17A87FFE04E}" srcOrd="4" destOrd="0" presId="urn:microsoft.com/office/officeart/2005/8/layout/cycle5"/>
    <dgm:cxn modelId="{8121C821-AA4B-4E45-AFBC-D505795D2BEF}" type="presParOf" srcId="{CD5D62F0-4DC5-425C-9049-705541A04FE2}" destId="{C8316456-32AE-4798-9C41-6DFD2DA835CF}" srcOrd="5" destOrd="0" presId="urn:microsoft.com/office/officeart/2005/8/layout/cycle5"/>
    <dgm:cxn modelId="{B09F0C26-3CD1-4344-8F94-BE4CABD03C84}" type="presParOf" srcId="{CD5D62F0-4DC5-425C-9049-705541A04FE2}" destId="{BD73616C-C426-4D6D-A7CF-F38C258B08D2}" srcOrd="6" destOrd="0" presId="urn:microsoft.com/office/officeart/2005/8/layout/cycle5"/>
    <dgm:cxn modelId="{6057D970-DA4C-4ACA-8E74-FD2298F345CF}" type="presParOf" srcId="{CD5D62F0-4DC5-425C-9049-705541A04FE2}" destId="{15C82FB8-B986-4CDE-83D2-591C1BB4C04D}" srcOrd="7" destOrd="0" presId="urn:microsoft.com/office/officeart/2005/8/layout/cycle5"/>
    <dgm:cxn modelId="{DB6BEA6D-B430-4CC4-842A-ED79E27F3661}" type="presParOf" srcId="{CD5D62F0-4DC5-425C-9049-705541A04FE2}" destId="{F8AECCC4-322F-4767-A3D4-1EF43AF0CAD7}" srcOrd="8" destOrd="0" presId="urn:microsoft.com/office/officeart/2005/8/layout/cycle5"/>
    <dgm:cxn modelId="{29367179-FD73-4F63-8579-AC60DF559902}" type="presParOf" srcId="{CD5D62F0-4DC5-425C-9049-705541A04FE2}" destId="{08A1DDA5-04D8-4A87-A14B-26607FA7C330}" srcOrd="9" destOrd="0" presId="urn:microsoft.com/office/officeart/2005/8/layout/cycle5"/>
    <dgm:cxn modelId="{6C80B06C-6775-46ED-99D0-2D2C6C1CE7C9}" type="presParOf" srcId="{CD5D62F0-4DC5-425C-9049-705541A04FE2}" destId="{F7DDDAF9-4475-4A14-9506-CD2A82ED30FD}" srcOrd="10" destOrd="0" presId="urn:microsoft.com/office/officeart/2005/8/layout/cycle5"/>
    <dgm:cxn modelId="{EBB707D8-D22A-4E9A-A095-32E182DDD516}" type="presParOf" srcId="{CD5D62F0-4DC5-425C-9049-705541A04FE2}" destId="{62DAE8FB-996A-4E11-A017-17976945E4F1}" srcOrd="11"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tx1"/>
        </a:solidFill>
        <a:ln>
          <a:solidFill>
            <a:schemeClr val="tx1"/>
          </a:solidFill>
        </a:ln>
      </dgm:spPr>
      <dgm:t>
        <a:bodyPr/>
        <a:lstStyle/>
        <a:p>
          <a:r>
            <a:rPr lang="en-US" b="1" dirty="0">
              <a:solidFill>
                <a:srgbClr val="00D639"/>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Faster Dev</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Best Practices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Security</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Brand Image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Open 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solidFill>
          <a:schemeClr val="tx1"/>
        </a:solidFill>
        <a:ln>
          <a:solidFill>
            <a:schemeClr val="tx1"/>
          </a:solidFill>
        </a:ln>
      </dgm:spPr>
      <dgm:t>
        <a:bodyPr/>
        <a:lstStyle/>
        <a:p>
          <a:r>
            <a:rPr lang="en-US" b="1" dirty="0">
              <a:solidFill>
                <a:srgbClr val="00D639"/>
              </a:solidFill>
            </a:rPr>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solidFill>
          <a:schemeClr val="tx1"/>
        </a:solidFill>
        <a:ln>
          <a:solidFill>
            <a:schemeClr val="tx1"/>
          </a:solidFill>
        </a:ln>
      </dgm:spPr>
      <dgm:t>
        <a:bodyPr/>
        <a:lstStyle/>
        <a:p>
          <a:r>
            <a:rPr lang="en-US" b="1" dirty="0">
              <a:solidFill>
                <a:srgbClr val="00D639"/>
              </a:solidFill>
            </a:rPr>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solidFill>
          <a:schemeClr val="tx1"/>
        </a:solidFill>
        <a:ln>
          <a:solidFill>
            <a:schemeClr val="tx1"/>
          </a:solidFill>
        </a:ln>
      </dgm:spPr>
      <dgm:t>
        <a:bodyPr/>
        <a:lstStyle/>
        <a:p>
          <a:r>
            <a:rPr lang="en-US" b="1" dirty="0">
              <a:solidFill>
                <a:srgbClr val="00D639"/>
              </a:solidFill>
            </a:rPr>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solidFill>
          <a:schemeClr val="tx1"/>
        </a:solidFill>
        <a:ln>
          <a:solidFill>
            <a:schemeClr val="tx1"/>
          </a:solidFill>
        </a:ln>
      </dgm:spPr>
      <dgm:t>
        <a:bodyPr/>
        <a:lstStyle/>
        <a:p>
          <a:r>
            <a:rPr lang="en-US" b="1" dirty="0">
              <a:solidFill>
                <a:srgbClr val="00D639"/>
              </a:solidFill>
            </a:rPr>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CA797D-CEE7-4997-8C58-D78455532879}" type="doc">
      <dgm:prSet loTypeId="urn:microsoft.com/office/officeart/2005/8/layout/pyramid2" loCatId="pyramid" qsTypeId="urn:microsoft.com/office/officeart/2005/8/quickstyle/simple1" qsCatId="simple" csTypeId="urn:microsoft.com/office/officeart/2005/8/colors/accent1_2" csCatId="accent1" phldr="1"/>
      <dgm:spPr/>
    </dgm:pt>
    <dgm:pt modelId="{6E2E5CDF-76F9-4B23-90D4-9D6E55353190}">
      <dgm:prSet phldrT="[Text]"/>
      <dgm:spPr/>
      <dgm:t>
        <a:bodyPr/>
        <a:lstStyle/>
        <a:p>
          <a:r>
            <a:rPr lang="en-US" dirty="0"/>
            <a:t>Derived</a:t>
          </a:r>
        </a:p>
      </dgm:t>
    </dgm:pt>
    <dgm:pt modelId="{7CF4FB64-0082-4570-AA2D-DCC39963B315}" type="parTrans" cxnId="{7421B47F-1E44-43F3-A87D-702AE5D34464}">
      <dgm:prSet/>
      <dgm:spPr/>
      <dgm:t>
        <a:bodyPr/>
        <a:lstStyle/>
        <a:p>
          <a:endParaRPr lang="en-US"/>
        </a:p>
      </dgm:t>
    </dgm:pt>
    <dgm:pt modelId="{83CF9E6B-610E-46F4-BAB3-B0541469365C}" type="sibTrans" cxnId="{7421B47F-1E44-43F3-A87D-702AE5D34464}">
      <dgm:prSet/>
      <dgm:spPr/>
      <dgm:t>
        <a:bodyPr/>
        <a:lstStyle/>
        <a:p>
          <a:endParaRPr lang="en-US"/>
        </a:p>
      </dgm:t>
    </dgm:pt>
    <dgm:pt modelId="{E4740DA0-42D4-4897-9B37-2DC07117844B}">
      <dgm:prSet phldrT="[Text]"/>
      <dgm:spPr/>
      <dgm:t>
        <a:bodyPr/>
        <a:lstStyle/>
        <a:p>
          <a:r>
            <a:rPr lang="en-US" dirty="0"/>
            <a:t>Screen Type</a:t>
          </a:r>
        </a:p>
      </dgm:t>
    </dgm:pt>
    <dgm:pt modelId="{02650865-0943-4FCE-BAAD-64FF15E42A87}" type="parTrans" cxnId="{5ABF3A69-EE68-4479-8AE5-1A9F38C587BE}">
      <dgm:prSet/>
      <dgm:spPr/>
      <dgm:t>
        <a:bodyPr/>
        <a:lstStyle/>
        <a:p>
          <a:endParaRPr lang="en-US"/>
        </a:p>
      </dgm:t>
    </dgm:pt>
    <dgm:pt modelId="{C3BC25BC-C98B-4692-ADFE-654E25F251C4}" type="sibTrans" cxnId="{5ABF3A69-EE68-4479-8AE5-1A9F38C587BE}">
      <dgm:prSet/>
      <dgm:spPr/>
      <dgm:t>
        <a:bodyPr/>
        <a:lstStyle/>
        <a:p>
          <a:endParaRPr lang="en-US"/>
        </a:p>
      </dgm:t>
    </dgm:pt>
    <dgm:pt modelId="{EA6939C5-61C5-41EE-9B85-0118CA5EDD89}">
      <dgm:prSet phldrT="[Text]"/>
      <dgm:spPr/>
      <dgm:t>
        <a:bodyPr/>
        <a:lstStyle/>
        <a:p>
          <a:r>
            <a:rPr lang="en-US" dirty="0"/>
            <a:t>Base</a:t>
          </a:r>
        </a:p>
      </dgm:t>
    </dgm:pt>
    <dgm:pt modelId="{02F5AFBB-9DDA-4660-8A6B-51E970617254}" type="parTrans" cxnId="{30C547F7-EBAD-4D99-9B0B-74629731148C}">
      <dgm:prSet/>
      <dgm:spPr/>
      <dgm:t>
        <a:bodyPr/>
        <a:lstStyle/>
        <a:p>
          <a:endParaRPr lang="en-US"/>
        </a:p>
      </dgm:t>
    </dgm:pt>
    <dgm:pt modelId="{62D80226-65C0-4CB5-A9FA-7C9EA9B74DAE}" type="sibTrans" cxnId="{30C547F7-EBAD-4D99-9B0B-74629731148C}">
      <dgm:prSet/>
      <dgm:spPr/>
      <dgm:t>
        <a:bodyPr/>
        <a:lstStyle/>
        <a:p>
          <a:endParaRPr lang="en-US"/>
        </a:p>
      </dgm:t>
    </dgm:pt>
    <dgm:pt modelId="{AA48A64C-92CC-4327-A251-2A4C39CBBAE2}" type="pres">
      <dgm:prSet presAssocID="{6BCA797D-CEE7-4997-8C58-D78455532879}" presName="compositeShape" presStyleCnt="0">
        <dgm:presLayoutVars>
          <dgm:dir/>
          <dgm:resizeHandles/>
        </dgm:presLayoutVars>
      </dgm:prSet>
      <dgm:spPr/>
    </dgm:pt>
    <dgm:pt modelId="{0C8CF3C9-89AA-48E8-8543-14382B614712}" type="pres">
      <dgm:prSet presAssocID="{6BCA797D-CEE7-4997-8C58-D78455532879}" presName="pyramid" presStyleLbl="node1" presStyleIdx="0" presStyleCnt="1"/>
      <dgm:spPr/>
    </dgm:pt>
    <dgm:pt modelId="{2067B86B-D3CD-49A7-9592-52BFE039AC45}" type="pres">
      <dgm:prSet presAssocID="{6BCA797D-CEE7-4997-8C58-D78455532879}" presName="theList" presStyleCnt="0"/>
      <dgm:spPr/>
    </dgm:pt>
    <dgm:pt modelId="{8F4EA933-AFBB-4546-8271-FEB2379EB82E}" type="pres">
      <dgm:prSet presAssocID="{6E2E5CDF-76F9-4B23-90D4-9D6E55353190}" presName="aNode" presStyleLbl="fgAcc1" presStyleIdx="0" presStyleCnt="3">
        <dgm:presLayoutVars>
          <dgm:bulletEnabled val="1"/>
        </dgm:presLayoutVars>
      </dgm:prSet>
      <dgm:spPr/>
    </dgm:pt>
    <dgm:pt modelId="{3D9E2387-04C7-4098-8C27-1A3FABD3A915}" type="pres">
      <dgm:prSet presAssocID="{6E2E5CDF-76F9-4B23-90D4-9D6E55353190}" presName="aSpace" presStyleCnt="0"/>
      <dgm:spPr/>
    </dgm:pt>
    <dgm:pt modelId="{1E4C4CD1-CBA7-4FD0-82F3-9E3EA44AD606}" type="pres">
      <dgm:prSet presAssocID="{E4740DA0-42D4-4897-9B37-2DC07117844B}" presName="aNode" presStyleLbl="fgAcc1" presStyleIdx="1" presStyleCnt="3">
        <dgm:presLayoutVars>
          <dgm:bulletEnabled val="1"/>
        </dgm:presLayoutVars>
      </dgm:prSet>
      <dgm:spPr/>
    </dgm:pt>
    <dgm:pt modelId="{EC77000A-AA81-48CB-93BA-59C29B2FA56A}" type="pres">
      <dgm:prSet presAssocID="{E4740DA0-42D4-4897-9B37-2DC07117844B}" presName="aSpace" presStyleCnt="0"/>
      <dgm:spPr/>
    </dgm:pt>
    <dgm:pt modelId="{2ED6FC2C-4D15-4A83-B9C9-C6F4295CED7E}" type="pres">
      <dgm:prSet presAssocID="{EA6939C5-61C5-41EE-9B85-0118CA5EDD89}" presName="aNode" presStyleLbl="fgAcc1" presStyleIdx="2" presStyleCnt="3">
        <dgm:presLayoutVars>
          <dgm:bulletEnabled val="1"/>
        </dgm:presLayoutVars>
      </dgm:prSet>
      <dgm:spPr/>
    </dgm:pt>
    <dgm:pt modelId="{38800993-3276-4C2F-B12C-79FBC9BA43A3}" type="pres">
      <dgm:prSet presAssocID="{EA6939C5-61C5-41EE-9B85-0118CA5EDD89}" presName="aSpace" presStyleCnt="0"/>
      <dgm:spPr/>
    </dgm:pt>
  </dgm:ptLst>
  <dgm:cxnLst>
    <dgm:cxn modelId="{E2C0D341-0617-4818-968D-43C452AE2759}" type="presOf" srcId="{6E2E5CDF-76F9-4B23-90D4-9D6E55353190}" destId="{8F4EA933-AFBB-4546-8271-FEB2379EB82E}" srcOrd="0" destOrd="0" presId="urn:microsoft.com/office/officeart/2005/8/layout/pyramid2"/>
    <dgm:cxn modelId="{01F17946-F27D-4B3F-98E2-CCD93CFA4C81}" type="presOf" srcId="{E4740DA0-42D4-4897-9B37-2DC07117844B}" destId="{1E4C4CD1-CBA7-4FD0-82F3-9E3EA44AD606}" srcOrd="0" destOrd="0" presId="urn:microsoft.com/office/officeart/2005/8/layout/pyramid2"/>
    <dgm:cxn modelId="{5ABF3A69-EE68-4479-8AE5-1A9F38C587BE}" srcId="{6BCA797D-CEE7-4997-8C58-D78455532879}" destId="{E4740DA0-42D4-4897-9B37-2DC07117844B}" srcOrd="1" destOrd="0" parTransId="{02650865-0943-4FCE-BAAD-64FF15E42A87}" sibTransId="{C3BC25BC-C98B-4692-ADFE-654E25F251C4}"/>
    <dgm:cxn modelId="{FC762A51-4487-4F38-890E-3852F90E90F5}" type="presOf" srcId="{6BCA797D-CEE7-4997-8C58-D78455532879}" destId="{AA48A64C-92CC-4327-A251-2A4C39CBBAE2}" srcOrd="0" destOrd="0" presId="urn:microsoft.com/office/officeart/2005/8/layout/pyramid2"/>
    <dgm:cxn modelId="{7421B47F-1E44-43F3-A87D-702AE5D34464}" srcId="{6BCA797D-CEE7-4997-8C58-D78455532879}" destId="{6E2E5CDF-76F9-4B23-90D4-9D6E55353190}" srcOrd="0" destOrd="0" parTransId="{7CF4FB64-0082-4570-AA2D-DCC39963B315}" sibTransId="{83CF9E6B-610E-46F4-BAB3-B0541469365C}"/>
    <dgm:cxn modelId="{003A4D9D-B303-427F-B516-F6CF794C6D20}" type="presOf" srcId="{EA6939C5-61C5-41EE-9B85-0118CA5EDD89}" destId="{2ED6FC2C-4D15-4A83-B9C9-C6F4295CED7E}" srcOrd="0" destOrd="0" presId="urn:microsoft.com/office/officeart/2005/8/layout/pyramid2"/>
    <dgm:cxn modelId="{30C547F7-EBAD-4D99-9B0B-74629731148C}" srcId="{6BCA797D-CEE7-4997-8C58-D78455532879}" destId="{EA6939C5-61C5-41EE-9B85-0118CA5EDD89}" srcOrd="2" destOrd="0" parTransId="{02F5AFBB-9DDA-4660-8A6B-51E970617254}" sibTransId="{62D80226-65C0-4CB5-A9FA-7C9EA9B74DAE}"/>
    <dgm:cxn modelId="{F83CF71E-CD2E-41AD-BD8C-31EADFC0F757}" type="presParOf" srcId="{AA48A64C-92CC-4327-A251-2A4C39CBBAE2}" destId="{0C8CF3C9-89AA-48E8-8543-14382B614712}" srcOrd="0" destOrd="0" presId="urn:microsoft.com/office/officeart/2005/8/layout/pyramid2"/>
    <dgm:cxn modelId="{49A5B8A8-5BEA-41D7-BA2C-57F723E260EB}" type="presParOf" srcId="{AA48A64C-92CC-4327-A251-2A4C39CBBAE2}" destId="{2067B86B-D3CD-49A7-9592-52BFE039AC45}" srcOrd="1" destOrd="0" presId="urn:microsoft.com/office/officeart/2005/8/layout/pyramid2"/>
    <dgm:cxn modelId="{63714237-97D1-4AD9-9BA1-2268FAEA4510}" type="presParOf" srcId="{2067B86B-D3CD-49A7-9592-52BFE039AC45}" destId="{8F4EA933-AFBB-4546-8271-FEB2379EB82E}" srcOrd="0" destOrd="0" presId="urn:microsoft.com/office/officeart/2005/8/layout/pyramid2"/>
    <dgm:cxn modelId="{1682E0D9-C8CD-44CA-B13A-C361D3D69FE0}" type="presParOf" srcId="{2067B86B-D3CD-49A7-9592-52BFE039AC45}" destId="{3D9E2387-04C7-4098-8C27-1A3FABD3A915}" srcOrd="1" destOrd="0" presId="urn:microsoft.com/office/officeart/2005/8/layout/pyramid2"/>
    <dgm:cxn modelId="{673DFAD7-87F8-4F70-8044-3BEA48B28CD6}" type="presParOf" srcId="{2067B86B-D3CD-49A7-9592-52BFE039AC45}" destId="{1E4C4CD1-CBA7-4FD0-82F3-9E3EA44AD606}" srcOrd="2" destOrd="0" presId="urn:microsoft.com/office/officeart/2005/8/layout/pyramid2"/>
    <dgm:cxn modelId="{0AC9261F-A3F2-4C1A-8320-F08C54C768C0}" type="presParOf" srcId="{2067B86B-D3CD-49A7-9592-52BFE039AC45}" destId="{EC77000A-AA81-48CB-93BA-59C29B2FA56A}" srcOrd="3" destOrd="0" presId="urn:microsoft.com/office/officeart/2005/8/layout/pyramid2"/>
    <dgm:cxn modelId="{88CD6DC7-3EF8-46DE-BE0A-9045DD8651EC}" type="presParOf" srcId="{2067B86B-D3CD-49A7-9592-52BFE039AC45}" destId="{2ED6FC2C-4D15-4A83-B9C9-C6F4295CED7E}" srcOrd="4" destOrd="0" presId="urn:microsoft.com/office/officeart/2005/8/layout/pyramid2"/>
    <dgm:cxn modelId="{E6A114E7-D1DB-48B7-A1FF-5EB67A24AD2A}" type="presParOf" srcId="{2067B86B-D3CD-49A7-9592-52BFE039AC45}" destId="{38800993-3276-4C2F-B12C-79FBC9BA43A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Business Entity</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.NET API</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COM API</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3"/>
      <dgm:spPr/>
    </dgm:pt>
    <dgm:pt modelId="{D0B3D946-5863-44AB-8746-D0E1A7F95F66}" type="pres">
      <dgm:prSet presAssocID="{5B24EB8E-06A5-4A5D-A7DA-BE968B673EDA}" presName="c1text" presStyleLbl="node1" presStyleIdx="0" presStyleCnt="3">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3"/>
      <dgm:spPr/>
    </dgm:pt>
    <dgm:pt modelId="{39D24288-3550-4DD6-8819-ED64D22CBAAC}" type="pres">
      <dgm:prSet presAssocID="{5B24EB8E-06A5-4A5D-A7DA-BE968B673EDA}" presName="c2text" presStyleLbl="node1" presStyleIdx="1" presStyleCnt="3">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3"/>
      <dgm:spPr/>
    </dgm:pt>
    <dgm:pt modelId="{F81A5875-2D9B-442C-AF97-E32FFBA70E32}" type="pres">
      <dgm:prSet presAssocID="{5B24EB8E-06A5-4A5D-A7DA-BE968B673EDA}" presName="c3text" presStyleLbl="node1" presStyleIdx="2" presStyleCnt="3">
        <dgm:presLayoutVars>
          <dgm:bulletEnabled val="1"/>
        </dgm:presLayoutVars>
      </dgm:prSet>
      <dgm:spPr/>
    </dgm:pt>
  </dgm:ptLst>
  <dgm:cxnLst>
    <dgm:cxn modelId="{F86A570E-7E79-4A3D-999E-11C9BEBACA55}" type="presOf" srcId="{D820C5A6-347F-428D-A9CA-DC589167D0C9}" destId="{D0B3D946-5863-44AB-8746-D0E1A7F95F66}" srcOrd="1" destOrd="0" presId="urn:microsoft.com/office/officeart/2005/8/layout/venn2"/>
    <dgm:cxn modelId="{6C648333-A4F8-4A9E-826F-543DC69FB509}" srcId="{5B24EB8E-06A5-4A5D-A7DA-BE968B673EDA}" destId="{1D1711EA-C09C-4505-A144-E8CA94903EC4}" srcOrd="2" destOrd="0" parTransId="{B2B44E89-05A8-453E-8F69-DCEF6804AB6A}" sibTransId="{98953BE9-C5C0-4095-ABC5-859AFE742DCB}"/>
    <dgm:cxn modelId="{C6F73D38-60EA-49B4-BF0D-58E1EABD2654}" type="presOf" srcId="{1D1711EA-C09C-4505-A144-E8CA94903EC4}" destId="{1D7DD121-D583-4C83-9F00-DF46E8773215}" srcOrd="0"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0" destOrd="0" parTransId="{339F2858-1B64-4145-9512-A18D30F96C56}" sibTransId="{2EFBAF49-1CB7-420B-A24A-FB4F68BF8FA2}"/>
    <dgm:cxn modelId="{D9696C8E-6FA5-4E5A-94A8-64AC5B4EA94A}" type="presOf" srcId="{A5A1932E-34A7-44D6-A720-8C5DB70EA091}" destId="{E80772C8-B42F-4C74-A9DB-EA62E3778A07}" srcOrd="0" destOrd="0" presId="urn:microsoft.com/office/officeart/2005/8/layout/venn2"/>
    <dgm:cxn modelId="{8F924AB5-72C2-49CE-A7C1-F9861BA81301}" type="presOf" srcId="{D820C5A6-347F-428D-A9CA-DC589167D0C9}" destId="{86C0D2B9-1565-4F78-BD23-5FFAFD337FEB}" srcOrd="0" destOrd="0" presId="urn:microsoft.com/office/officeart/2005/8/layout/venn2"/>
    <dgm:cxn modelId="{38AE5CBA-2CC6-4D0A-83A7-5A8C5B4158EC}" srcId="{5B24EB8E-06A5-4A5D-A7DA-BE968B673EDA}" destId="{A5A1932E-34A7-44D6-A720-8C5DB70EA091}" srcOrd="1" destOrd="0" parTransId="{BD167363-16DE-4095-A169-0CF5BCD3732B}" sibTransId="{CADB37D9-A4F0-41C7-9D05-26E5FD66546F}"/>
    <dgm:cxn modelId="{C9C8E6BE-BE98-432E-BC71-854696BF701F}" type="presOf" srcId="{1D1711EA-C09C-4505-A144-E8CA94903EC4}" destId="{F81A5875-2D9B-442C-AF97-E32FFBA70E32}" srcOrd="1" destOrd="0" presId="urn:microsoft.com/office/officeart/2005/8/layout/venn2"/>
    <dgm:cxn modelId="{616640E3-08AB-420F-A805-67F16D46A6F0}" type="presOf" srcId="{A5A1932E-34A7-44D6-A720-8C5DB70EA091}" destId="{39D24288-3550-4DD6-8819-ED64D22CBAAC}" srcOrd="1"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8AE41-1906-43D8-BC28-6A0B9DAC7DC1}">
      <dsp:nvSpPr>
        <dsp:cNvPr id="0" name=""/>
        <dsp:cNvSpPr/>
      </dsp:nvSpPr>
      <dsp:spPr>
        <a:xfrm>
          <a:off x="1986556" y="520"/>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48635" y="262599"/>
        <a:ext cx="1265431" cy="1265431"/>
      </dsp:txXfrm>
    </dsp:sp>
    <dsp:sp modelId="{7C76F38D-787B-4062-AA51-127B4E0849D4}">
      <dsp:nvSpPr>
        <dsp:cNvPr id="0" name=""/>
        <dsp:cNvSpPr/>
      </dsp:nvSpPr>
      <dsp:spPr>
        <a:xfrm rot="3600000">
          <a:off x="3308496" y="174629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344275" y="1805121"/>
        <a:ext cx="333934" cy="362392"/>
      </dsp:txXfrm>
    </dsp:sp>
    <dsp:sp modelId="{BF26A9C0-DAD7-487C-9DF0-23050DD7BA06}">
      <dsp:nvSpPr>
        <dsp:cNvPr id="0" name=""/>
        <dsp:cNvSpPr/>
      </dsp:nvSpPr>
      <dsp:spPr>
        <a:xfrm>
          <a:off x="3331397"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Controller</a:t>
          </a:r>
        </a:p>
      </dsp:txBody>
      <dsp:txXfrm>
        <a:off x="3593476" y="2591932"/>
        <a:ext cx="1265431" cy="1265431"/>
      </dsp:txXfrm>
    </dsp:sp>
    <dsp:sp modelId="{496E1684-5A73-4BA6-9F25-7F4AF872F9F7}">
      <dsp:nvSpPr>
        <dsp:cNvPr id="0" name=""/>
        <dsp:cNvSpPr/>
      </dsp:nvSpPr>
      <dsp:spPr>
        <a:xfrm rot="10800000">
          <a:off x="2656327" y="292265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99442" y="3043452"/>
        <a:ext cx="333934" cy="362392"/>
      </dsp:txXfrm>
    </dsp:sp>
    <dsp:sp modelId="{D4A1A4FB-A4D9-414D-B2B8-08EBE43D4EAA}">
      <dsp:nvSpPr>
        <dsp:cNvPr id="0" name=""/>
        <dsp:cNvSpPr/>
      </dsp:nvSpPr>
      <dsp:spPr>
        <a:xfrm>
          <a:off x="641715"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View</a:t>
          </a:r>
        </a:p>
      </dsp:txBody>
      <dsp:txXfrm>
        <a:off x="903794" y="2591932"/>
        <a:ext cx="1265431" cy="1265431"/>
      </dsp:txXfrm>
    </dsp:sp>
    <dsp:sp modelId="{08C05793-AB40-4AC4-9AD0-C13507014316}">
      <dsp:nvSpPr>
        <dsp:cNvPr id="0" name=""/>
        <dsp:cNvSpPr/>
      </dsp:nvSpPr>
      <dsp:spPr>
        <a:xfrm rot="18000000">
          <a:off x="1963654" y="1769680"/>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99433" y="1952448"/>
        <a:ext cx="333934" cy="362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Screen</a:t>
          </a:r>
        </a:p>
      </dsp:txBody>
      <dsp:txXfrm>
        <a:off x="332387" y="528093"/>
        <a:ext cx="993088" cy="662058"/>
      </dsp:txXfrm>
    </dsp:sp>
    <dsp:sp modelId="{B4FE1CEE-44A9-4F5C-8046-89A3F490CAA0}">
      <dsp:nvSpPr>
        <dsp:cNvPr id="0" name=""/>
        <dsp:cNvSpPr/>
      </dsp:nvSpPr>
      <dsp:spPr>
        <a:xfrm>
          <a:off x="1253675"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Service</a:t>
          </a:r>
        </a:p>
      </dsp:txBody>
      <dsp:txXfrm>
        <a:off x="1584704" y="528093"/>
        <a:ext cx="993088" cy="662058"/>
      </dsp:txXfrm>
    </dsp:sp>
    <dsp:sp modelId="{C744D86F-6287-4A36-859A-673B15CBDC4F}">
      <dsp:nvSpPr>
        <dsp:cNvPr id="0" name=""/>
        <dsp:cNvSpPr/>
      </dsp:nvSpPr>
      <dsp:spPr>
        <a:xfrm>
          <a:off x="2515178" y="535740"/>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Workflow Manager</a:t>
          </a:r>
        </a:p>
      </dsp:txBody>
      <dsp:txXfrm>
        <a:off x="2846207" y="535740"/>
        <a:ext cx="993088" cy="6620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Queue Service</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Landlord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Process Repository</a:t>
          </a:r>
        </a:p>
      </dsp:txBody>
      <dsp:txXfrm>
        <a:off x="2890035" y="528093"/>
        <a:ext cx="993088" cy="662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Business Super View</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Application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Process Screen</a:t>
          </a:r>
        </a:p>
      </dsp:txBody>
      <dsp:txXfrm>
        <a:off x="2890035" y="528093"/>
        <a:ext cx="993088" cy="6620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3BFA5-6DBE-48AD-A8D8-D70291B8678A}">
      <dsp:nvSpPr>
        <dsp:cNvPr id="0" name=""/>
        <dsp:cNvSpPr/>
      </dsp:nvSpPr>
      <dsp:spPr>
        <a:xfrm>
          <a:off x="1283978" y="494286"/>
          <a:ext cx="3865725" cy="3865725"/>
        </a:xfrm>
        <a:prstGeom prst="blockArc">
          <a:avLst>
            <a:gd name="adj1" fmla="val 13114285"/>
            <a:gd name="adj2" fmla="val 1619999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F37117B8-59FC-4216-84A2-FF6BAA566D89}">
      <dsp:nvSpPr>
        <dsp:cNvPr id="0" name=""/>
        <dsp:cNvSpPr/>
      </dsp:nvSpPr>
      <dsp:spPr>
        <a:xfrm>
          <a:off x="1257101" y="527225"/>
          <a:ext cx="3865725" cy="3865725"/>
        </a:xfrm>
        <a:prstGeom prst="blockArc">
          <a:avLst>
            <a:gd name="adj1" fmla="val 10103524"/>
            <a:gd name="adj2" fmla="val 13191402"/>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48346" y="486843"/>
          <a:ext cx="3865725" cy="3865725"/>
        </a:xfrm>
        <a:prstGeom prst="blockArc">
          <a:avLst>
            <a:gd name="adj1" fmla="val 6942857"/>
            <a:gd name="adj2" fmla="val 1002857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48346" y="486843"/>
          <a:ext cx="3865725" cy="3865725"/>
        </a:xfrm>
        <a:prstGeom prst="blockArc">
          <a:avLst>
            <a:gd name="adj1" fmla="val 3857143"/>
            <a:gd name="adj2" fmla="val 694285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0352" y="467243"/>
          <a:ext cx="3865725" cy="3865725"/>
        </a:xfrm>
        <a:prstGeom prst="blockArc">
          <a:avLst>
            <a:gd name="adj1" fmla="val 821820"/>
            <a:gd name="adj2" fmla="val 394122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01595" y="474445"/>
          <a:ext cx="3865725" cy="3865725"/>
        </a:xfrm>
        <a:prstGeom prst="blockArc">
          <a:avLst>
            <a:gd name="adj1" fmla="val 19285724"/>
            <a:gd name="adj2" fmla="val 771438"/>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83981" y="494286"/>
          <a:ext cx="3865725" cy="3865725"/>
        </a:xfrm>
        <a:prstGeom prst="blockArc">
          <a:avLst>
            <a:gd name="adj1" fmla="val 16199986"/>
            <a:gd name="adj2" fmla="val 1928570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434060" y="1672556"/>
          <a:ext cx="1494298" cy="1494298"/>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b="1" kern="1200" dirty="0">
              <a:solidFill>
                <a:schemeClr val="tx1"/>
              </a:solidFill>
            </a:rPr>
            <a:t>API</a:t>
          </a:r>
        </a:p>
      </dsp:txBody>
      <dsp:txXfrm>
        <a:off x="2652895" y="1891391"/>
        <a:ext cx="1056628" cy="1056628"/>
      </dsp:txXfrm>
    </dsp:sp>
    <dsp:sp modelId="{B4EE9724-9902-4C62-AC5C-C33D16195096}">
      <dsp:nvSpPr>
        <dsp:cNvPr id="0" name=""/>
        <dsp:cNvSpPr/>
      </dsp:nvSpPr>
      <dsp:spPr>
        <a:xfrm>
          <a:off x="2693832" y="8938"/>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REST</a:t>
          </a:r>
        </a:p>
      </dsp:txBody>
      <dsp:txXfrm>
        <a:off x="2847016" y="162122"/>
        <a:ext cx="739641" cy="739641"/>
      </dsp:txXfrm>
    </dsp:sp>
    <dsp:sp modelId="{9C4EA9E5-2A53-41B8-BC2A-031326C63500}">
      <dsp:nvSpPr>
        <dsp:cNvPr id="0" name=""/>
        <dsp:cNvSpPr/>
      </dsp:nvSpPr>
      <dsp:spPr>
        <a:xfrm>
          <a:off x="4175567" y="722497"/>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OData</a:t>
          </a:r>
        </a:p>
      </dsp:txBody>
      <dsp:txXfrm>
        <a:off x="4328751" y="875681"/>
        <a:ext cx="739641" cy="739641"/>
      </dsp:txXfrm>
    </dsp:sp>
    <dsp:sp modelId="{17388E66-98B8-4965-A152-49057F29840B}">
      <dsp:nvSpPr>
        <dsp:cNvPr id="0" name=""/>
        <dsp:cNvSpPr/>
      </dsp:nvSpPr>
      <dsp:spPr>
        <a:xfrm>
          <a:off x="4541520" y="2325862"/>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Install</a:t>
          </a:r>
        </a:p>
      </dsp:txBody>
      <dsp:txXfrm>
        <a:off x="4694704" y="2479046"/>
        <a:ext cx="739641" cy="739641"/>
      </dsp:txXfrm>
    </dsp:sp>
    <dsp:sp modelId="{1B467276-DD8B-4991-9D82-822A3967DE08}">
      <dsp:nvSpPr>
        <dsp:cNvPr id="0" name=""/>
        <dsp:cNvSpPr/>
      </dsp:nvSpPr>
      <dsp:spPr>
        <a:xfrm>
          <a:off x="3480504"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Payloads</a:t>
          </a:r>
        </a:p>
      </dsp:txBody>
      <dsp:txXfrm>
        <a:off x="3633688" y="3757407"/>
        <a:ext cx="739641" cy="739641"/>
      </dsp:txXfrm>
    </dsp:sp>
    <dsp:sp modelId="{EA9174CD-6FA4-4509-8F2B-235BE5512201}">
      <dsp:nvSpPr>
        <dsp:cNvPr id="0" name=""/>
        <dsp:cNvSpPr/>
      </dsp:nvSpPr>
      <dsp:spPr>
        <a:xfrm>
          <a:off x="1835905"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OpenAPI</a:t>
          </a:r>
        </a:p>
      </dsp:txBody>
      <dsp:txXfrm>
        <a:off x="1989089" y="3757407"/>
        <a:ext cx="739641" cy="739641"/>
      </dsp:txXfrm>
    </dsp:sp>
    <dsp:sp modelId="{B5E3C351-F55D-47FB-B391-E9E3BE14F842}">
      <dsp:nvSpPr>
        <dsp:cNvPr id="0" name=""/>
        <dsp:cNvSpPr/>
      </dsp:nvSpPr>
      <dsp:spPr>
        <a:xfrm>
          <a:off x="810515" y="2318424"/>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Access</a:t>
          </a:r>
        </a:p>
      </dsp:txBody>
      <dsp:txXfrm>
        <a:off x="963699" y="2471608"/>
        <a:ext cx="739641" cy="739641"/>
      </dsp:txXfrm>
    </dsp:sp>
    <dsp:sp modelId="{EA80E518-9CCD-4EBA-95EB-C5085A87AF73}">
      <dsp:nvSpPr>
        <dsp:cNvPr id="0" name=""/>
        <dsp:cNvSpPr/>
      </dsp:nvSpPr>
      <dsp:spPr>
        <a:xfrm>
          <a:off x="1212105" y="72250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Security</a:t>
          </a:r>
        </a:p>
      </dsp:txBody>
      <dsp:txXfrm>
        <a:off x="1365289" y="875687"/>
        <a:ext cx="739641" cy="7396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17B8-59FC-4216-84A2-FF6BAA566D89}">
      <dsp:nvSpPr>
        <dsp:cNvPr id="0" name=""/>
        <dsp:cNvSpPr/>
      </dsp:nvSpPr>
      <dsp:spPr>
        <a:xfrm>
          <a:off x="1465653" y="557124"/>
          <a:ext cx="3770576" cy="3770576"/>
        </a:xfrm>
        <a:prstGeom prst="blockArc">
          <a:avLst>
            <a:gd name="adj1" fmla="val 12614712"/>
            <a:gd name="adj2" fmla="val 16282785"/>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469610" y="550303"/>
          <a:ext cx="3770576" cy="3770576"/>
        </a:xfrm>
        <a:prstGeom prst="blockArc">
          <a:avLst>
            <a:gd name="adj1" fmla="val 9000000"/>
            <a:gd name="adj2" fmla="val 126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469610" y="550303"/>
          <a:ext cx="3770576" cy="3770576"/>
        </a:xfrm>
        <a:prstGeom prst="blockArc">
          <a:avLst>
            <a:gd name="adj1" fmla="val 5400000"/>
            <a:gd name="adj2" fmla="val 90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510319" y="550753"/>
          <a:ext cx="3770576" cy="3770576"/>
        </a:xfrm>
        <a:prstGeom prst="blockArc">
          <a:avLst>
            <a:gd name="adj1" fmla="val 1835816"/>
            <a:gd name="adj2" fmla="val 5475953"/>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422685" y="543837"/>
          <a:ext cx="3770576" cy="3770576"/>
        </a:xfrm>
        <a:prstGeom prst="blockArc">
          <a:avLst>
            <a:gd name="adj1" fmla="val 19807333"/>
            <a:gd name="adj2" fmla="val 1808944"/>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499860" y="557630"/>
          <a:ext cx="3770576" cy="3770576"/>
        </a:xfrm>
        <a:prstGeom prst="blockArc">
          <a:avLst>
            <a:gd name="adj1" fmla="val 16218960"/>
            <a:gd name="adj2" fmla="val 19819262"/>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09621" y="1590314"/>
          <a:ext cx="1690554" cy="1690554"/>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b="1" kern="1200" dirty="0">
              <a:solidFill>
                <a:schemeClr val="tx1"/>
              </a:solidFill>
            </a:rPr>
            <a:t>API</a:t>
          </a:r>
        </a:p>
      </dsp:txBody>
      <dsp:txXfrm>
        <a:off x="2757197" y="1837890"/>
        <a:ext cx="1195402" cy="1195402"/>
      </dsp:txXfrm>
    </dsp:sp>
    <dsp:sp modelId="{B4EE9724-9902-4C62-AC5C-C33D16195096}">
      <dsp:nvSpPr>
        <dsp:cNvPr id="0" name=""/>
        <dsp:cNvSpPr/>
      </dsp:nvSpPr>
      <dsp:spPr>
        <a:xfrm>
          <a:off x="2803617" y="85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Easy to use</a:t>
          </a:r>
        </a:p>
      </dsp:txBody>
      <dsp:txXfrm>
        <a:off x="2976920" y="181869"/>
        <a:ext cx="836782" cy="836782"/>
      </dsp:txXfrm>
    </dsp:sp>
    <dsp:sp modelId="{9C4EA9E5-2A53-41B8-BC2A-031326C63500}">
      <dsp:nvSpPr>
        <dsp:cNvPr id="0" name=""/>
        <dsp:cNvSpPr/>
      </dsp:nvSpPr>
      <dsp:spPr>
        <a:xfrm>
          <a:off x="4394405" y="938837"/>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Less data transfer</a:t>
          </a:r>
        </a:p>
      </dsp:txBody>
      <dsp:txXfrm>
        <a:off x="4567708" y="1112140"/>
        <a:ext cx="836782" cy="836782"/>
      </dsp:txXfrm>
    </dsp:sp>
    <dsp:sp modelId="{17388E66-98B8-4965-A152-49057F29840B}">
      <dsp:nvSpPr>
        <dsp:cNvPr id="0" name=""/>
        <dsp:cNvSpPr/>
      </dsp:nvSpPr>
      <dsp:spPr>
        <a:xfrm>
          <a:off x="4390040" y="27822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Consistent</a:t>
          </a:r>
        </a:p>
      </dsp:txBody>
      <dsp:txXfrm>
        <a:off x="4563343" y="2955569"/>
        <a:ext cx="836782" cy="836782"/>
      </dsp:txXfrm>
    </dsp:sp>
    <dsp:sp modelId="{1B467276-DD8B-4991-9D82-822A3967DE08}">
      <dsp:nvSpPr>
        <dsp:cNvPr id="0" name=""/>
        <dsp:cNvSpPr/>
      </dsp:nvSpPr>
      <dsp:spPr>
        <a:xfrm>
          <a:off x="2763204" y="368658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No UI</a:t>
          </a:r>
        </a:p>
      </dsp:txBody>
      <dsp:txXfrm>
        <a:off x="2936507" y="3859887"/>
        <a:ext cx="836782" cy="836782"/>
      </dsp:txXfrm>
    </dsp:sp>
    <dsp:sp modelId="{EA9174CD-6FA4-4509-8F2B-235BE5512201}">
      <dsp:nvSpPr>
        <dsp:cNvPr id="0" name=""/>
        <dsp:cNvSpPr/>
      </dsp:nvSpPr>
      <dsp:spPr>
        <a:xfrm>
          <a:off x="1167391" y="2765241"/>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JSON</a:t>
          </a:r>
        </a:p>
      </dsp:txBody>
      <dsp:txXfrm>
        <a:off x="1340694" y="2938544"/>
        <a:ext cx="836782" cy="836782"/>
      </dsp:txXfrm>
    </dsp:sp>
    <dsp:sp modelId="{B5E3C351-F55D-47FB-B391-E9E3BE14F842}">
      <dsp:nvSpPr>
        <dsp:cNvPr id="0" name=""/>
        <dsp:cNvSpPr/>
      </dsp:nvSpPr>
      <dsp:spPr>
        <a:xfrm>
          <a:off x="1167391" y="92255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Integration</a:t>
          </a:r>
        </a:p>
      </dsp:txBody>
      <dsp:txXfrm>
        <a:off x="1340694" y="1095857"/>
        <a:ext cx="836782" cy="8367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1F41-F197-41D4-9D32-CE99F00D494F}">
      <dsp:nvSpPr>
        <dsp:cNvPr id="0" name=""/>
        <dsp:cNvSpPr/>
      </dsp:nvSpPr>
      <dsp:spPr>
        <a:xfrm>
          <a:off x="1270388" y="428861"/>
          <a:ext cx="3807787" cy="3807787"/>
        </a:xfrm>
        <a:prstGeom prst="blockArc">
          <a:avLst>
            <a:gd name="adj1" fmla="val 13517951"/>
            <a:gd name="adj2" fmla="val 16269279"/>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06DD26A7-8A71-4066-8F35-1BF46DAB8555}">
      <dsp:nvSpPr>
        <dsp:cNvPr id="0" name=""/>
        <dsp:cNvSpPr/>
      </dsp:nvSpPr>
      <dsp:spPr>
        <a:xfrm>
          <a:off x="1277315" y="421970"/>
          <a:ext cx="3807787" cy="3807787"/>
        </a:xfrm>
        <a:prstGeom prst="blockArc">
          <a:avLst>
            <a:gd name="adj1" fmla="val 10800000"/>
            <a:gd name="adj2" fmla="val 135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8796CCD-0585-4553-B6E2-07EAB245326B}">
      <dsp:nvSpPr>
        <dsp:cNvPr id="0" name=""/>
        <dsp:cNvSpPr/>
      </dsp:nvSpPr>
      <dsp:spPr>
        <a:xfrm>
          <a:off x="1277315" y="421970"/>
          <a:ext cx="3807787" cy="3807787"/>
        </a:xfrm>
        <a:prstGeom prst="blockArc">
          <a:avLst>
            <a:gd name="adj1" fmla="val 8100000"/>
            <a:gd name="adj2" fmla="val 108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77315" y="421970"/>
          <a:ext cx="3807787" cy="3807787"/>
        </a:xfrm>
        <a:prstGeom prst="blockArc">
          <a:avLst>
            <a:gd name="adj1" fmla="val 5400000"/>
            <a:gd name="adj2" fmla="val 81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77315" y="421970"/>
          <a:ext cx="3807787" cy="3807787"/>
        </a:xfrm>
        <a:prstGeom prst="blockArc">
          <a:avLst>
            <a:gd name="adj1" fmla="val 2700000"/>
            <a:gd name="adj2" fmla="val 54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313565" y="386687"/>
          <a:ext cx="3807787" cy="3807787"/>
        </a:xfrm>
        <a:prstGeom prst="blockArc">
          <a:avLst>
            <a:gd name="adj1" fmla="val 63750"/>
            <a:gd name="adj2" fmla="val 2792936"/>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32104" y="405873"/>
          <a:ext cx="3807787" cy="3807787"/>
        </a:xfrm>
        <a:prstGeom prst="blockArc">
          <a:avLst>
            <a:gd name="adj1" fmla="val 18893346"/>
            <a:gd name="adj2" fmla="val 21592612"/>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317086" y="429220"/>
          <a:ext cx="3807787" cy="3807787"/>
        </a:xfrm>
        <a:prstGeom prst="blockArc">
          <a:avLst>
            <a:gd name="adj1" fmla="val 16183484"/>
            <a:gd name="adj2" fmla="val 18883407"/>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33472" y="1678127"/>
          <a:ext cx="1295473" cy="1295473"/>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Docs</a:t>
          </a:r>
        </a:p>
      </dsp:txBody>
      <dsp:txXfrm>
        <a:off x="2723190" y="1867845"/>
        <a:ext cx="916037" cy="916037"/>
      </dsp:txXfrm>
    </dsp:sp>
    <dsp:sp modelId="{B4EE9724-9902-4C62-AC5C-C33D16195096}">
      <dsp:nvSpPr>
        <dsp:cNvPr id="0" name=""/>
        <dsp:cNvSpPr/>
      </dsp:nvSpPr>
      <dsp:spPr>
        <a:xfrm>
          <a:off x="2758574" y="8472"/>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Custom</a:t>
          </a:r>
        </a:p>
      </dsp:txBody>
      <dsp:txXfrm>
        <a:off x="2891376" y="141274"/>
        <a:ext cx="641227" cy="641227"/>
      </dsp:txXfrm>
    </dsp:sp>
    <dsp:sp modelId="{9C4EA9E5-2A53-41B8-BC2A-031326C63500}">
      <dsp:nvSpPr>
        <dsp:cNvPr id="0" name=""/>
        <dsp:cNvSpPr/>
      </dsp:nvSpPr>
      <dsp:spPr>
        <a:xfrm>
          <a:off x="4084334" y="550155"/>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Dev</a:t>
          </a:r>
        </a:p>
      </dsp:txBody>
      <dsp:txXfrm>
        <a:off x="4217136" y="682957"/>
        <a:ext cx="641227" cy="641227"/>
      </dsp:txXfrm>
    </dsp:sp>
    <dsp:sp modelId="{17388E66-98B8-4965-A152-49057F29840B}">
      <dsp:nvSpPr>
        <dsp:cNvPr id="0" name=""/>
        <dsp:cNvSpPr/>
      </dsp:nvSpPr>
      <dsp:spPr>
        <a:xfrm>
          <a:off x="4634969" y="1871864"/>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Help</a:t>
          </a:r>
        </a:p>
      </dsp:txBody>
      <dsp:txXfrm>
        <a:off x="4767771" y="2004666"/>
        <a:ext cx="641227" cy="641227"/>
      </dsp:txXfrm>
    </dsp:sp>
    <dsp:sp modelId="{1B467276-DD8B-4991-9D82-822A3967DE08}">
      <dsp:nvSpPr>
        <dsp:cNvPr id="0" name=""/>
        <dsp:cNvSpPr/>
      </dsp:nvSpPr>
      <dsp:spPr>
        <a:xfrm>
          <a:off x="4050965"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Patterns</a:t>
          </a:r>
        </a:p>
      </dsp:txBody>
      <dsp:txXfrm>
        <a:off x="4183767" y="3328422"/>
        <a:ext cx="641227" cy="641227"/>
      </dsp:txXfrm>
    </dsp:sp>
    <dsp:sp modelId="{EA9174CD-6FA4-4509-8F2B-235BE5512201}">
      <dsp:nvSpPr>
        <dsp:cNvPr id="0" name=""/>
        <dsp:cNvSpPr/>
      </dsp:nvSpPr>
      <dsp:spPr>
        <a:xfrm>
          <a:off x="2727793" y="374369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D639"/>
              </a:solidFill>
            </a:rPr>
            <a:t>Standards</a:t>
          </a:r>
        </a:p>
      </dsp:txBody>
      <dsp:txXfrm>
        <a:off x="2860595" y="3876498"/>
        <a:ext cx="641227" cy="641227"/>
      </dsp:txXfrm>
    </dsp:sp>
    <dsp:sp modelId="{87C7E8FA-C0DE-4533-B22C-471F4BE657CE}">
      <dsp:nvSpPr>
        <dsp:cNvPr id="0" name=""/>
        <dsp:cNvSpPr/>
      </dsp:nvSpPr>
      <dsp:spPr>
        <a:xfrm>
          <a:off x="1404622"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Upgrades</a:t>
          </a:r>
        </a:p>
      </dsp:txBody>
      <dsp:txXfrm>
        <a:off x="1537424" y="3328422"/>
        <a:ext cx="641227" cy="641227"/>
      </dsp:txXfrm>
    </dsp:sp>
    <dsp:sp modelId="{FD189830-29EF-4BF9-BA68-4B07BEE477DC}">
      <dsp:nvSpPr>
        <dsp:cNvPr id="0" name=""/>
        <dsp:cNvSpPr/>
      </dsp:nvSpPr>
      <dsp:spPr>
        <a:xfrm>
          <a:off x="856546" y="1872448"/>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Web API</a:t>
          </a:r>
        </a:p>
      </dsp:txBody>
      <dsp:txXfrm>
        <a:off x="989348" y="2005250"/>
        <a:ext cx="641227" cy="641227"/>
      </dsp:txXfrm>
    </dsp:sp>
    <dsp:sp modelId="{A16BB9E3-6989-4F0D-B798-C284174D1122}">
      <dsp:nvSpPr>
        <dsp:cNvPr id="0" name=""/>
        <dsp:cNvSpPr/>
      </dsp:nvSpPr>
      <dsp:spPr>
        <a:xfrm>
          <a:off x="1404622" y="54927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Wizards</a:t>
          </a:r>
        </a:p>
      </dsp:txBody>
      <dsp:txXfrm>
        <a:off x="1537424" y="682078"/>
        <a:ext cx="641227" cy="6412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solidFill>
                <a:schemeClr val="tx1"/>
              </a:solidFill>
            </a:rPr>
            <a:t>Resx</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English</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Spanish</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French</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Chinese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a:t>
          </a:r>
        </a:p>
      </dsp:txBody>
      <dsp:txXfrm>
        <a:off x="966608" y="1474786"/>
        <a:ext cx="871883" cy="8718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C94F5-C07C-4B3E-A094-EA8056347E35}">
      <dsp:nvSpPr>
        <dsp:cNvPr id="0" name=""/>
        <dsp:cNvSpPr/>
      </dsp:nvSpPr>
      <dsp:spPr>
        <a:xfrm>
          <a:off x="2224894" y="172424"/>
          <a:ext cx="986958" cy="40014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Docs</a:t>
          </a:r>
        </a:p>
      </dsp:txBody>
      <dsp:txXfrm>
        <a:off x="2244428" y="191958"/>
        <a:ext cx="947890" cy="361081"/>
      </dsp:txXfrm>
    </dsp:sp>
    <dsp:sp modelId="{8E04CD87-05D6-4477-8CF1-158CC0AD492F}">
      <dsp:nvSpPr>
        <dsp:cNvPr id="0" name=""/>
        <dsp:cNvSpPr/>
      </dsp:nvSpPr>
      <dsp:spPr>
        <a:xfrm>
          <a:off x="1270441" y="372499"/>
          <a:ext cx="2895864" cy="2895864"/>
        </a:xfrm>
        <a:custGeom>
          <a:avLst/>
          <a:gdLst/>
          <a:ahLst/>
          <a:cxnLst/>
          <a:rect l="0" t="0" r="0" b="0"/>
          <a:pathLst>
            <a:path>
              <a:moveTo>
                <a:pt x="2299646" y="276996"/>
              </a:moveTo>
              <a:arcTo wR="1447932" hR="1447932" stAng="18361881" swAng="342472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622B9AAC-CE0F-4479-8C02-F2693264A836}">
      <dsp:nvSpPr>
        <dsp:cNvPr id="0" name=""/>
        <dsp:cNvSpPr/>
      </dsp:nvSpPr>
      <dsp:spPr>
        <a:xfrm>
          <a:off x="3422685" y="2296963"/>
          <a:ext cx="1099267" cy="49486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Samples</a:t>
          </a:r>
        </a:p>
      </dsp:txBody>
      <dsp:txXfrm>
        <a:off x="3446843" y="2321121"/>
        <a:ext cx="1050951" cy="446553"/>
      </dsp:txXfrm>
    </dsp:sp>
    <dsp:sp modelId="{86FDC066-363C-494B-9CC7-317D9F2521D7}">
      <dsp:nvSpPr>
        <dsp:cNvPr id="0" name=""/>
        <dsp:cNvSpPr/>
      </dsp:nvSpPr>
      <dsp:spPr>
        <a:xfrm>
          <a:off x="1270441" y="372499"/>
          <a:ext cx="2895864" cy="2895864"/>
        </a:xfrm>
        <a:custGeom>
          <a:avLst/>
          <a:gdLst/>
          <a:ahLst/>
          <a:cxnLst/>
          <a:rect l="0" t="0" r="0" b="0"/>
          <a:pathLst>
            <a:path>
              <a:moveTo>
                <a:pt x="2190420" y="2691000"/>
              </a:moveTo>
              <a:arcTo wR="1447932" hR="1447932" stAng="3549000" swAng="371053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7BF4E9AC-66C3-44B0-859D-A7A2CA7162AC}">
      <dsp:nvSpPr>
        <dsp:cNvPr id="0" name=""/>
        <dsp:cNvSpPr/>
      </dsp:nvSpPr>
      <dsp:spPr>
        <a:xfrm>
          <a:off x="914793" y="2299633"/>
          <a:ext cx="1099267" cy="48952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Debug</a:t>
          </a:r>
        </a:p>
      </dsp:txBody>
      <dsp:txXfrm>
        <a:off x="938690" y="2323530"/>
        <a:ext cx="1051473" cy="441735"/>
      </dsp:txXfrm>
    </dsp:sp>
    <dsp:sp modelId="{A0989412-D7B0-4EB1-ADA4-B22A520D803E}">
      <dsp:nvSpPr>
        <dsp:cNvPr id="0" name=""/>
        <dsp:cNvSpPr/>
      </dsp:nvSpPr>
      <dsp:spPr>
        <a:xfrm>
          <a:off x="1270441" y="372499"/>
          <a:ext cx="2895864" cy="2895864"/>
        </a:xfrm>
        <a:custGeom>
          <a:avLst/>
          <a:gdLst/>
          <a:ahLst/>
          <a:cxnLst/>
          <a:rect l="0" t="0" r="0" b="0"/>
          <a:pathLst>
            <a:path>
              <a:moveTo>
                <a:pt x="2266" y="1528913"/>
              </a:moveTo>
              <a:arcTo wR="1447932" hR="1447932" stAng="10607631" swAng="3429533"/>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56E33-5F6B-427F-BCB6-1D0CF1360B00}">
      <dsp:nvSpPr>
        <dsp:cNvPr id="0" name=""/>
        <dsp:cNvSpPr/>
      </dsp:nvSpPr>
      <dsp:spPr>
        <a:xfrm>
          <a:off x="2433752" y="254747"/>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SDK Wizards</a:t>
          </a:r>
        </a:p>
      </dsp:txBody>
      <dsp:txXfrm>
        <a:off x="2454683" y="275678"/>
        <a:ext cx="1399905" cy="386911"/>
      </dsp:txXfrm>
    </dsp:sp>
    <dsp:sp modelId="{99A2F8BD-A31F-4027-A8CB-4BAC033848C2}">
      <dsp:nvSpPr>
        <dsp:cNvPr id="0" name=""/>
        <dsp:cNvSpPr/>
      </dsp:nvSpPr>
      <dsp:spPr>
        <a:xfrm>
          <a:off x="1605132" y="469134"/>
          <a:ext cx="3099007" cy="3099007"/>
        </a:xfrm>
        <a:custGeom>
          <a:avLst/>
          <a:gdLst/>
          <a:ahLst/>
          <a:cxnLst/>
          <a:rect l="0" t="0" r="0" b="0"/>
          <a:pathLst>
            <a:path>
              <a:moveTo>
                <a:pt x="2507462" y="331605"/>
              </a:moveTo>
              <a:arcTo wR="1549503" hR="1549503" stAng="184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A97024CF-0F80-48F2-A768-D8F6B60534E0}">
      <dsp:nvSpPr>
        <dsp:cNvPr id="0" name=""/>
        <dsp:cNvSpPr/>
      </dsp:nvSpPr>
      <dsp:spPr>
        <a:xfrm>
          <a:off x="3983256"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Development</a:t>
          </a:r>
        </a:p>
      </dsp:txBody>
      <dsp:txXfrm>
        <a:off x="4004187" y="1825182"/>
        <a:ext cx="1399905" cy="386911"/>
      </dsp:txXfrm>
    </dsp:sp>
    <dsp:sp modelId="{C8316456-32AE-4798-9C41-6DFD2DA835CF}">
      <dsp:nvSpPr>
        <dsp:cNvPr id="0" name=""/>
        <dsp:cNvSpPr/>
      </dsp:nvSpPr>
      <dsp:spPr>
        <a:xfrm>
          <a:off x="1605132" y="469134"/>
          <a:ext cx="3099007" cy="3099007"/>
        </a:xfrm>
        <a:custGeom>
          <a:avLst/>
          <a:gdLst/>
          <a:ahLst/>
          <a:cxnLst/>
          <a:rect l="0" t="0" r="0" b="0"/>
          <a:pathLst>
            <a:path>
              <a:moveTo>
                <a:pt x="3019663" y="2038984"/>
              </a:moveTo>
              <a:arcTo wR="1549503" hR="1549503" stAng="11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BD73616C-C426-4D6D-A7CF-F38C258B08D2}">
      <dsp:nvSpPr>
        <dsp:cNvPr id="0" name=""/>
        <dsp:cNvSpPr/>
      </dsp:nvSpPr>
      <dsp:spPr>
        <a:xfrm>
          <a:off x="2433752" y="3353755"/>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QA</a:t>
          </a:r>
        </a:p>
      </dsp:txBody>
      <dsp:txXfrm>
        <a:off x="2454683" y="3374686"/>
        <a:ext cx="1399905" cy="386911"/>
      </dsp:txXfrm>
    </dsp:sp>
    <dsp:sp modelId="{F8AECCC4-322F-4767-A3D4-1EF43AF0CAD7}">
      <dsp:nvSpPr>
        <dsp:cNvPr id="0" name=""/>
        <dsp:cNvSpPr/>
      </dsp:nvSpPr>
      <dsp:spPr>
        <a:xfrm>
          <a:off x="1605132" y="469134"/>
          <a:ext cx="3099007" cy="3099007"/>
        </a:xfrm>
        <a:custGeom>
          <a:avLst/>
          <a:gdLst/>
          <a:ahLst/>
          <a:cxnLst/>
          <a:rect l="0" t="0" r="0" b="0"/>
          <a:pathLst>
            <a:path>
              <a:moveTo>
                <a:pt x="591544" y="2767402"/>
              </a:moveTo>
              <a:arcTo wR="1549503" hR="1549503" stAng="76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08A1DDA5-04D8-4A87-A14B-26607FA7C330}">
      <dsp:nvSpPr>
        <dsp:cNvPr id="0" name=""/>
        <dsp:cNvSpPr/>
      </dsp:nvSpPr>
      <dsp:spPr>
        <a:xfrm>
          <a:off x="884248"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Release</a:t>
          </a:r>
        </a:p>
      </dsp:txBody>
      <dsp:txXfrm>
        <a:off x="905179" y="1825182"/>
        <a:ext cx="1399905" cy="386911"/>
      </dsp:txXfrm>
    </dsp:sp>
    <dsp:sp modelId="{62DAE8FB-996A-4E11-A017-17976945E4F1}">
      <dsp:nvSpPr>
        <dsp:cNvPr id="0" name=""/>
        <dsp:cNvSpPr/>
      </dsp:nvSpPr>
      <dsp:spPr>
        <a:xfrm>
          <a:off x="1605132" y="469134"/>
          <a:ext cx="3099007" cy="3099007"/>
        </a:xfrm>
        <a:custGeom>
          <a:avLst/>
          <a:gdLst/>
          <a:ahLst/>
          <a:cxnLst/>
          <a:rect l="0" t="0" r="0" b="0"/>
          <a:pathLst>
            <a:path>
              <a:moveTo>
                <a:pt x="79343" y="1060023"/>
              </a:moveTo>
              <a:arcTo wR="1549503" hR="1549503" stAng="119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Database</a:t>
          </a:r>
        </a:p>
      </dsp:txBody>
      <dsp:txXfrm>
        <a:off x="2771981" y="3619280"/>
        <a:ext cx="787451" cy="5568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Faster Dev</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Best Practices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Security</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Brand Image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Open Source</a:t>
          </a:r>
        </a:p>
      </dsp:txBody>
      <dsp:txXfrm>
        <a:off x="966608" y="1474786"/>
        <a:ext cx="871883" cy="871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F3C9-89AA-48E8-8543-14382B614712}">
      <dsp:nvSpPr>
        <dsp:cNvPr id="0" name=""/>
        <dsp:cNvSpPr/>
      </dsp:nvSpPr>
      <dsp:spPr>
        <a:xfrm>
          <a:off x="0" y="0"/>
          <a:ext cx="3798956" cy="413125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EA933-AFBB-4546-8271-FEB2379EB82E}">
      <dsp:nvSpPr>
        <dsp:cNvPr id="0" name=""/>
        <dsp:cNvSpPr/>
      </dsp:nvSpPr>
      <dsp:spPr>
        <a:xfrm>
          <a:off x="1899478" y="415344"/>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Derived</a:t>
          </a:r>
        </a:p>
      </dsp:txBody>
      <dsp:txXfrm>
        <a:off x="1947217" y="463083"/>
        <a:ext cx="2373843" cy="882466"/>
      </dsp:txXfrm>
    </dsp:sp>
    <dsp:sp modelId="{1E4C4CD1-CBA7-4FD0-82F3-9E3EA44AD606}">
      <dsp:nvSpPr>
        <dsp:cNvPr id="0" name=""/>
        <dsp:cNvSpPr/>
      </dsp:nvSpPr>
      <dsp:spPr>
        <a:xfrm>
          <a:off x="1899478" y="1515531"/>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Screen Type</a:t>
          </a:r>
        </a:p>
      </dsp:txBody>
      <dsp:txXfrm>
        <a:off x="1947217" y="1563270"/>
        <a:ext cx="2373843" cy="882466"/>
      </dsp:txXfrm>
    </dsp:sp>
    <dsp:sp modelId="{2ED6FC2C-4D15-4A83-B9C9-C6F4295CED7E}">
      <dsp:nvSpPr>
        <dsp:cNvPr id="0" name=""/>
        <dsp:cNvSpPr/>
      </dsp:nvSpPr>
      <dsp:spPr>
        <a:xfrm>
          <a:off x="1899478" y="2615719"/>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Base</a:t>
          </a:r>
        </a:p>
      </dsp:txBody>
      <dsp:txXfrm>
        <a:off x="1947217" y="2663458"/>
        <a:ext cx="2373843" cy="88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D639"/>
              </a:solidFill>
            </a:rPr>
            <a:t>Business Entity</a:t>
          </a:r>
        </a:p>
      </dsp:txBody>
      <dsp:txXfrm>
        <a:off x="2387283" y="222724"/>
        <a:ext cx="1556847" cy="668174"/>
      </dsp:txXfrm>
    </dsp:sp>
    <dsp:sp modelId="{E80772C8-B42F-4C74-A9DB-EA62E3778A07}">
      <dsp:nvSpPr>
        <dsp:cNvPr id="0" name=""/>
        <dsp:cNvSpPr/>
      </dsp:nvSpPr>
      <dsp:spPr>
        <a:xfrm>
          <a:off x="1495270" y="1113624"/>
          <a:ext cx="3340874" cy="33408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.NET API</a:t>
          </a:r>
        </a:p>
      </dsp:txBody>
      <dsp:txXfrm>
        <a:off x="2387283" y="1322429"/>
        <a:ext cx="1556847" cy="626413"/>
      </dsp:txXfrm>
    </dsp:sp>
    <dsp:sp modelId="{1D7DD121-D583-4C83-9F00-DF46E8773215}">
      <dsp:nvSpPr>
        <dsp:cNvPr id="0" name=""/>
        <dsp:cNvSpPr/>
      </dsp:nvSpPr>
      <dsp:spPr>
        <a:xfrm>
          <a:off x="2052082" y="2227249"/>
          <a:ext cx="2227249" cy="2227249"/>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COM API</a:t>
          </a:r>
        </a:p>
      </dsp:txBody>
      <dsp:txXfrm>
        <a:off x="2378255" y="2784061"/>
        <a:ext cx="1574903" cy="111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where we will cover the basics.</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10076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Desktop Customization Architecture – Inheritance and Macros</a:t>
            </a:r>
          </a:p>
          <a:p>
            <a:endParaRPr lang="en-US" dirty="0"/>
          </a:p>
          <a:p>
            <a:r>
              <a:rPr lang="en-US" dirty="0"/>
              <a:t>The desktop customization architecture allows users to inherit an object, VB OCX, in order to participate with the methods and events of the object being inherited from. However, multiple customizations from different partners are not allowed to participate in the same customized screen. Each inherited OCX can then be menu linked to provide a custom screen for a partner. </a:t>
            </a:r>
          </a:p>
          <a:p>
            <a:endParaRPr lang="en-US" dirty="0"/>
          </a:p>
          <a:p>
            <a:r>
              <a:rPr lang="en-US" dirty="0"/>
              <a:t>Modifying core behavior in the Sage 300 desktop screen is achieved through a framework of Visual Basic code for the OCXs and VBA code for the macros. Macros can also record flow in order to automate processes. Well, macros can also be used for a lot of customization items (automation of flow, updating tables, etc.).</a:t>
            </a:r>
          </a:p>
          <a:p>
            <a:endParaRPr lang="en-US" dirty="0"/>
          </a:p>
          <a:p>
            <a:r>
              <a:rPr lang="en-US" dirty="0"/>
              <a:t>Sage 300 desktop screens support multilevel participation, providing customization options without jeopardizing the integrity of the core business logic. </a:t>
            </a:r>
          </a:p>
          <a:p>
            <a:endParaRPr lang="en-US" dirty="0"/>
          </a:p>
          <a:p>
            <a:r>
              <a:rPr lang="en-US" dirty="0"/>
              <a:t>In this example, Core Object 1 is part of a program and communicates with other objects through four messages—a, b, c, and d. </a:t>
            </a:r>
          </a:p>
          <a:p>
            <a:endParaRPr lang="en-US" dirty="0"/>
          </a:p>
          <a:p>
            <a:r>
              <a:rPr lang="en-US" dirty="0"/>
              <a:t>When another object, Customization Object 2, subclasses Core Object 1, it modifies the behavior of two of Core Object 1’s messages, a and b. A third object, Customization Object 3, can sub-class Core Object 1 and Customization Object 2, modifying messages a and 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33315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564005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technologies used for the Sage 300 web screens.</a:t>
            </a:r>
          </a:p>
          <a:p>
            <a:endParaRPr lang="en-US" dirty="0"/>
          </a:p>
          <a:p>
            <a:r>
              <a:rPr lang="en-US" dirty="0"/>
              <a:t>Notice how Sage 300 is listed as a technology as we reuse the Sage 300 Business Components and Sage 300 Databases used by the desktop in the web screens as well.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1865172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is object-oriented and separates user interface services, core business logic, and database services just like the desktop architecture. </a:t>
            </a:r>
          </a:p>
          <a:p>
            <a:endParaRPr lang="en-US" dirty="0"/>
          </a:p>
          <a:p>
            <a:r>
              <a:rPr lang="en-US" dirty="0"/>
              <a:t>The Sage 300 Web architecture allows for browser and Web API access in Sage 300c and is implemented in a Model-View-Controller pattern. The architecture leverages the business logic and database layers of the Sage 300 Desktop architecture. </a:t>
            </a:r>
          </a:p>
          <a:p>
            <a:endParaRPr lang="en-US" dirty="0"/>
          </a:p>
          <a:p>
            <a:r>
              <a:rPr lang="en-US" dirty="0"/>
              <a:t>The Sage 300c web screens use a browser-based (Firefox, Chrome and Edge) user interface to interact with the same business logic and data.</a:t>
            </a:r>
          </a:p>
          <a:p>
            <a:endParaRPr lang="en-US" dirty="0"/>
          </a:p>
          <a:p>
            <a:r>
              <a:rPr lang="en-US" dirty="0"/>
              <a:t>The Sage 300 web screens are deployed in a private cloud or On-Premises. </a:t>
            </a:r>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MVC programming model is a lighter alternative to traditional ASP.NET (Web Forms).</a:t>
            </a:r>
          </a:p>
          <a:p>
            <a:pPr marL="0" indent="0">
              <a:buNone/>
            </a:pPr>
            <a:endParaRPr lang="en-US" dirty="0"/>
          </a:p>
          <a:p>
            <a:pPr marL="0" indent="0">
              <a:buNone/>
            </a:pPr>
            <a:r>
              <a:rPr lang="en-US" dirty="0"/>
              <a:t>It is a lightweight and highly testable framework.</a:t>
            </a:r>
          </a:p>
          <a:p>
            <a:pPr marL="0" indent="0">
              <a:buNone/>
            </a:pPr>
            <a:endParaRPr lang="en-US" dirty="0"/>
          </a:p>
          <a:p>
            <a:pPr marL="0" indent="0">
              <a:buNone/>
            </a:pPr>
            <a:r>
              <a:rPr lang="en-US" dirty="0"/>
              <a:t>The Sage 300 web screens follow this pattern for separation of logic. MVC is a pattern and Visual Studio makes numerous assumptions based upon this pattern, such as naming conventions, location of files, etc. </a:t>
            </a:r>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122334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web screens logical implementation.</a:t>
            </a:r>
          </a:p>
          <a:p>
            <a:endParaRPr lang="en-US" dirty="0"/>
          </a:p>
          <a:p>
            <a:r>
              <a:rPr lang="en-US" b="1" dirty="0"/>
              <a:t>Working from the bottom up:</a:t>
            </a:r>
          </a:p>
          <a:p>
            <a:endParaRPr lang="en-US" dirty="0"/>
          </a:p>
          <a:p>
            <a:r>
              <a:rPr lang="en-US" dirty="0"/>
              <a:t>The </a:t>
            </a:r>
            <a:r>
              <a:rPr lang="en-US" b="1" dirty="0"/>
              <a:t>Storage</a:t>
            </a:r>
            <a:r>
              <a:rPr lang="en-US" dirty="0"/>
              <a:t> is the Sage 300 Database and used by both the desktop and the web.</a:t>
            </a:r>
          </a:p>
          <a:p>
            <a:r>
              <a:rPr lang="en-US" dirty="0"/>
              <a:t>The </a:t>
            </a:r>
            <a:r>
              <a:rPr lang="en-US" b="1" dirty="0"/>
              <a:t>Accpac Business Views </a:t>
            </a:r>
            <a:r>
              <a:rPr lang="en-US" dirty="0"/>
              <a:t>are the C++ components used by both the desktop and the web.</a:t>
            </a:r>
          </a:p>
          <a:p>
            <a:r>
              <a:rPr lang="en-US" dirty="0"/>
              <a:t>The </a:t>
            </a:r>
            <a:r>
              <a:rPr lang="en-US" b="1" dirty="0"/>
              <a:t>.NET Managed API </a:t>
            </a:r>
            <a:r>
              <a:rPr lang="en-US" dirty="0"/>
              <a:t>is a wrapper around the COM objects used by the desktop.</a:t>
            </a:r>
          </a:p>
          <a:p>
            <a:r>
              <a:rPr lang="en-US" dirty="0"/>
              <a:t>The </a:t>
            </a:r>
            <a:r>
              <a:rPr lang="en-US" b="1" dirty="0"/>
              <a:t>Wrapper</a:t>
            </a:r>
            <a:r>
              <a:rPr lang="en-US" dirty="0"/>
              <a:t> is an Entity that wraps the Accpac Business View.</a:t>
            </a:r>
          </a:p>
          <a:p>
            <a:r>
              <a:rPr lang="en-US" dirty="0"/>
              <a:t>The </a:t>
            </a:r>
            <a:r>
              <a:rPr lang="en-US" b="1" dirty="0"/>
              <a:t>Business</a:t>
            </a:r>
            <a:r>
              <a:rPr lang="en-US" dirty="0"/>
              <a:t> is supporting classes for the Entity.</a:t>
            </a:r>
          </a:p>
          <a:p>
            <a:r>
              <a:rPr lang="en-US" dirty="0"/>
              <a:t>The </a:t>
            </a:r>
            <a:r>
              <a:rPr lang="en-US" b="1" dirty="0"/>
              <a:t>Presentation</a:t>
            </a:r>
            <a:r>
              <a:rPr lang="en-US" dirty="0"/>
              <a:t> is the user interface to the web screens.</a:t>
            </a:r>
          </a:p>
          <a:p>
            <a:r>
              <a:rPr lang="en-US" dirty="0"/>
              <a:t>The </a:t>
            </a:r>
            <a:r>
              <a:rPr lang="en-US" b="1" dirty="0"/>
              <a:t>Service – Web API </a:t>
            </a:r>
            <a:r>
              <a:rPr lang="en-US" dirty="0"/>
              <a:t>is the RESTful web service interface.</a:t>
            </a:r>
          </a:p>
          <a:p>
            <a:r>
              <a:rPr lang="en-US" dirty="0"/>
              <a:t>The </a:t>
            </a:r>
            <a:r>
              <a:rPr lang="en-US" b="1" dirty="0"/>
              <a:t>Framework</a:t>
            </a:r>
            <a:r>
              <a:rPr lang="en-US" dirty="0"/>
              <a:t> are the framework and horizontal components.</a:t>
            </a:r>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2484368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As of Sage 300 2016, we no longer support an Oracle SQL database or a Pervasive ISAM database. Therefore, the Sage 300 database driver is due for an overhaul in order to use SQL Server natively as opposed to Sage 300 functions which perform sorting, filtering, etc.</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421100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Where the desktop accesses the Accpac COM layer, the web screens access the Accpac .NET API, which is simply a wrapper around the COM layer. Thus, any changes to business views are available in the desktop and the web screens. However, the Models layer for the web screens will require modifications to address any new or removed fields from the business views</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3081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screen models are a loosely-coupled version of the Accpac business views. The Sage 300 Code Generation Wizard can generate these models based upon the Accpac business view. </a:t>
            </a:r>
          </a:p>
          <a:p>
            <a:endParaRPr lang="en-US" dirty="0"/>
          </a:p>
          <a:p>
            <a:r>
              <a:rPr lang="en-US" dirty="0"/>
              <a:t>Internal developers can extend these models to hold additional properties for the web screens for either data that does not come from the business or have to go back to the business view.</a:t>
            </a:r>
          </a:p>
          <a:p>
            <a:endParaRPr lang="en-US" dirty="0"/>
          </a:p>
          <a:p>
            <a:r>
              <a:rPr lang="en-US" dirty="0"/>
              <a:t>The model properties can be accessed like the Accpac business views by either name or ordinal value. The Fields and Index classes of the model contain the classes for the purpose of mapping. And, this mapping is performed when getting data from or setting data to the Accpac business view.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293881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repository is a container for the entities (business views). For example, the GL Account repository contains the entities for the Account, Allocation Instructions, Valid Currencies, Account Sub-Ledgers, Optional Fields, Rollup Groups, and Rollup member Preview entities. </a:t>
            </a:r>
          </a:p>
          <a:p>
            <a:endParaRPr lang="en-US" dirty="0"/>
          </a:p>
          <a:p>
            <a:r>
              <a:rPr lang="en-US" dirty="0"/>
              <a:t>Since MVC methods are not re-entrant, every public method has logic to open these entities. However, a caching mechanism is in place and if entities has already been opened in the session for the entity, the entity is retrieved. This mechanism is not identical to the behavior in the desktop as the desktop only has a single session whereas the web screens have a session per web screen. This caching behavior will be enhanced in the future to ensure the exclusive locking behavior found in the desktop is also implemented in the web screens.</a:t>
            </a:r>
          </a:p>
          <a:p>
            <a:endParaRPr lang="en-US" dirty="0"/>
          </a:p>
          <a:p>
            <a:r>
              <a:rPr lang="en-US" dirty="0"/>
              <a:t>Since this layer interacts with the entity, the Accpac business view, it is the closet layer to the business view and the database. The entity does not interact with the database. It only interacts with the entity as this ensures that both the desktop and web screens impact the database in the same manner.</a:t>
            </a:r>
          </a:p>
          <a:p>
            <a:endParaRPr lang="en-US" dirty="0"/>
          </a:p>
          <a:p>
            <a:r>
              <a:rPr lang="en-US" dirty="0"/>
              <a:t>The majority of the domain logic for an entity will be found in this layer. While logic may be placed elsewhere, such as the controller or model or model mapper, keeping the domain logic together is preferred if possible.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80516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the Web API and the Web SDK. Sage 300 has numerous APIs and a Desktop SDK and to simplify the terms used in this session, I’ll refer to the Web API and Web SDK simply as the API and the SDK.</a:t>
            </a:r>
          </a:p>
          <a:p>
            <a:endParaRPr lang="en-US" dirty="0"/>
          </a:p>
          <a:p>
            <a:r>
              <a:rPr lang="en-US" dirty="0"/>
              <a:t>This session will cover the basics and is ideal for those new to Sage 300 development, the architecture, the framework, the Web SDK, etc.).</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contains the public methods required by the presentation layer (controllers) as the client request or action is forwarded to the repository layer.</a:t>
            </a:r>
          </a:p>
          <a:p>
            <a:endParaRPr lang="en-US" dirty="0"/>
          </a:p>
          <a:p>
            <a:r>
              <a:rPr lang="en-US" dirty="0"/>
              <a:t>Thus, this layer is typically a pass-through layer and no code is found in this layer. It is a public interface to the repository layer.</a:t>
            </a:r>
          </a:p>
          <a:p>
            <a:endParaRPr lang="en-US" dirty="0"/>
          </a:p>
          <a:p>
            <a:r>
              <a:rPr lang="en-US" dirty="0"/>
              <a:t>However, in retrospect, we most likely could have dropped this layer and only had the repository layer and thus simplified the interfaces required by the Services and Repositories layer, which are identical.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360475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layer contains the files required for the user to interact with the web screens.</a:t>
            </a:r>
          </a:p>
          <a:p>
            <a:endParaRPr lang="en-US" dirty="0"/>
          </a:p>
          <a:p>
            <a:r>
              <a:rPr lang="en-US" dirty="0"/>
              <a:t>The View Models are the MVC object not only contain the Model or Models for the web screen, but other objects to support the web screen. The View Model is bound to the Razor View in the @model property.</a:t>
            </a:r>
          </a:p>
          <a:p>
            <a:endParaRPr lang="en-US" dirty="0"/>
          </a:p>
          <a:p>
            <a:r>
              <a:rPr lang="en-US" dirty="0"/>
              <a:t>The Razor View contains CSHTML code which is pseudo-html code and produces HTML code. The Razor View uses HTML Helpers for all controls instead of specifying HTML code snippets as the HTML Helpers are able to not only encapsulate HTML code, but also provide different interfaces for similar controls with different behaviors. For example, the </a:t>
            </a:r>
            <a:r>
              <a:rPr lang="en-US" dirty="0" err="1"/>
              <a:t>SageLabel</a:t>
            </a:r>
            <a:r>
              <a:rPr lang="en-US" dirty="0"/>
              <a:t> helper allows for a label control to be displayed with the appropriate localized text whereas the </a:t>
            </a:r>
            <a:r>
              <a:rPr lang="en-US" dirty="0" err="1"/>
              <a:t>SageLabelFor</a:t>
            </a:r>
            <a:r>
              <a:rPr lang="en-US" dirty="0"/>
              <a:t> helper allows for a label control to be displayed with the localized value of a Model’s property via the Display attribute on the Model’s property. </a:t>
            </a:r>
          </a:p>
          <a:p>
            <a:endParaRPr lang="en-US" dirty="0"/>
          </a:p>
          <a:p>
            <a:r>
              <a:rPr lang="en-US" dirty="0"/>
              <a:t>The screen uses Partial Razor Views to construct the screen. This has the benefit of code encapsulation and is ideal if a section of the screen can be reused elsewhere. </a:t>
            </a:r>
          </a:p>
          <a:p>
            <a:endParaRPr lang="en-US" dirty="0"/>
          </a:p>
          <a:p>
            <a:r>
              <a:rPr lang="en-US" dirty="0"/>
              <a:t>A web screen will contain at a minimum three JavaScript files. These are the {entity}Behaviour.js, the {entity}KoExtn.js, and the {entity}Repository.js files. Certainly more JavaScript files for web screen can be created and if so are usually created for the partial views. The …Behaviour.js file is the main file and contains the entry point, initializations, control events, callback events and the bulk of the objects for the screen. The …KoExtn.js file is the observable extension and contains the computed and calculated fields, such as a date that must be formatted. The …Repository.js file contains the actions to be performed, build the URLs and Ajax calls. All of the JavaScript files for a screen are bundled together and this bundle is applied when a screen is rendered.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644715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Solutions organize the projects for the web screen by module and the framework components are in the Common and Core folders for internal developers. In addition to an all-encompassing solution that contains all the modules for all the web screens there are also module level solutions that simplify the development process by allow the developer to work in a smaller solution that only contains the source for a module they are working in. This can be a more efficient process.</a:t>
            </a:r>
          </a:p>
          <a:p>
            <a:endParaRPr lang="en-US" dirty="0"/>
          </a:p>
          <a:p>
            <a:r>
              <a:rPr lang="en-US" dirty="0"/>
              <a:t>As you can see from the screenshots, the external or partner solution contains the almost same structure as an internal Sage solution. Each module is comprised of six projects which separate the code into an MVC compliant pattern.</a:t>
            </a:r>
          </a:p>
          <a:p>
            <a:endParaRPr lang="en-US" dirty="0"/>
          </a:p>
          <a:p>
            <a:r>
              <a:rPr lang="en-US" dirty="0"/>
              <a:t>The </a:t>
            </a:r>
            <a:r>
              <a:rPr lang="en-US" b="1" dirty="0" err="1"/>
              <a:t>BusinessRepository</a:t>
            </a:r>
            <a:r>
              <a:rPr lang="en-US" dirty="0"/>
              <a:t> project contains the repository classes, which are containers for the entity, the mapper classes, which maps the Accpac Business View to the MVC model and the menu helper class for the module, which is a helper for menu navigation and content. The business repository classes are separated into folders identifying whether the business repository is stateful, is for a report, or is for a process repository. The stateless business repository classes are in the root.</a:t>
            </a:r>
          </a:p>
          <a:p>
            <a:endParaRPr lang="en-US" dirty="0"/>
          </a:p>
          <a:p>
            <a:r>
              <a:rPr lang="en-US" dirty="0"/>
              <a:t>The </a:t>
            </a:r>
            <a:r>
              <a:rPr lang="en-US" b="1" dirty="0"/>
              <a:t>Interfaces</a:t>
            </a:r>
            <a:r>
              <a:rPr lang="en-US" dirty="0"/>
              <a:t> project contains the interface classes for the </a:t>
            </a:r>
            <a:r>
              <a:rPr lang="en-US" dirty="0" err="1"/>
              <a:t>BusinessRepository</a:t>
            </a:r>
            <a:r>
              <a:rPr lang="en-US" dirty="0"/>
              <a:t> classes and the Services classes. They are separated into folders of the same name. Any newly added public method to a business repository or service class must also be made here. It is preferred when adding methods to the business repository and service classes that they be named the same in order to assist with identifying the flow.</a:t>
            </a:r>
          </a:p>
          <a:p>
            <a:endParaRPr lang="en-US" dirty="0"/>
          </a:p>
          <a:p>
            <a:r>
              <a:rPr lang="en-US" dirty="0"/>
              <a:t>The </a:t>
            </a:r>
            <a:r>
              <a:rPr lang="en-US" b="1" dirty="0"/>
              <a:t>Models</a:t>
            </a:r>
            <a:r>
              <a:rPr lang="en-US" dirty="0"/>
              <a:t> project contains the model classes, which are a loosely-coupled mapping of the Accpac Business View, the enumeration classes, which are the Accpac Business View presentation lists converted into enumerations and the Fields classes, which are partial classes for the models and contain the Index and Fields classes for referencing the entity properties by name or ordinal value. The model classes are separated into folders identifying whether the model is a report or is a process model. The remaining model classes are in the root.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Resources </a:t>
            </a:r>
            <a:r>
              <a:rPr lang="en-US" b="0" dirty="0"/>
              <a:t>p</a:t>
            </a:r>
            <a:r>
              <a:rPr lang="en-US" dirty="0"/>
              <a:t>roject contains the resource classes, which are Resx files used for localization. The resource classes are separated into folders identifying whether the resource is for a report, or is for a process. The remaining resource classes are in the Forms folder and the enumeration resources for the module are in the root. Sage 300 web screens are localized in 5 languages: English, French, Spanish, Chinese Simplified and Chinese Tradition. English is the default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Services</a:t>
            </a:r>
            <a:r>
              <a:rPr lang="en-US" dirty="0"/>
              <a:t> project contains the service classes, which are pass through classes to the business repository classes. The service classes are separated into folders identifying whether the service is stateful, is for a report, is for a process or is for a unit of work service. The stateless service classes are in the root as well as the bootstrapper class for the business repository and service Unity registrations.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Web</a:t>
            </a:r>
            <a:r>
              <a:rPr lang="en-US" dirty="0"/>
              <a:t> project contains the constant classes, which are classes containing constants for the module, controller classes, which are made up of public, internal and finder controllers for the entities, enumeration classes, which are classes of enumerations, model classes, which are the ViewModels for the entities, script files, which are the JavaScript files for the entities, and view files, which are the Razor View files for the entities. The root also contains files for the module’s area registration class, the menu details (XML file) for the module, the bootstrapper class for the controller’s Unity registrations and a bundle registration class for the module’s JavaScript files. A difference between the internal and external solution is where the Web project is located. The partner solution has this project alongside the other projects whereas the internal solution has this project separated into a Web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source for the web screens are in different GitHub Repositories mainly segregated by module, web, web </a:t>
            </a:r>
            <a:r>
              <a:rPr lang="en-US" dirty="0" err="1"/>
              <a:t>api</a:t>
            </a:r>
            <a:r>
              <a:rPr lang="en-US" dirty="0"/>
              <a:t> and common/core framework projects. This segregation was vital as the application was first being created as we had over 100 developers all submitting code into a single repository and causing quite the GitHub merge hell. This segregation now with a smaller team has pros and cons, but we feel that the pros outweigh the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2640812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relies on a framework of base classes to perform as much work as possible without a developer having to write more code than is necessary.</a:t>
            </a:r>
          </a:p>
          <a:p>
            <a:endParaRPr lang="en-US" dirty="0"/>
          </a:p>
          <a:p>
            <a:r>
              <a:rPr lang="en-US" dirty="0"/>
              <a:t>In this example of the business repository class, your class, it inherits from a flat repository class which inherits from a base repository class. </a:t>
            </a:r>
          </a:p>
          <a:p>
            <a:endParaRPr lang="en-US" dirty="0"/>
          </a:p>
          <a:p>
            <a:r>
              <a:rPr lang="en-US" dirty="0"/>
              <a:t>The idea is that most CRUD operations are common whether the repository is stateful or stateless, is a header or is a detail, etc. Therefore, this </a:t>
            </a:r>
            <a:r>
              <a:rPr lang="en-US" b="1" dirty="0"/>
              <a:t>base</a:t>
            </a:r>
            <a:r>
              <a:rPr lang="en-US" dirty="0"/>
              <a:t> level contains these methods that can be used by all repositories. </a:t>
            </a:r>
          </a:p>
          <a:p>
            <a:endParaRPr lang="en-US" dirty="0"/>
          </a:p>
          <a:p>
            <a:r>
              <a:rPr lang="en-US" dirty="0"/>
              <a:t>The </a:t>
            </a:r>
            <a:r>
              <a:rPr lang="en-US" b="1" dirty="0"/>
              <a:t>Flat</a:t>
            </a:r>
            <a:r>
              <a:rPr lang="en-US" dirty="0"/>
              <a:t> repository is a repository type for simple entities which may or may not require a key, such a Customer or Vendor or Payment Codes. It contains methods specific to this type of repository and even overrides some base methods.</a:t>
            </a:r>
          </a:p>
          <a:p>
            <a:endParaRPr lang="en-US" dirty="0"/>
          </a:p>
          <a:p>
            <a:r>
              <a:rPr lang="en-US" dirty="0"/>
              <a:t>The derived repository or your repository class is where the entity specific logic is contained. Most derived repositories will not have CRUD methods as they can use the inherited methods. But, in the case where the base methods are either insufficient or there are actions that must be addressed either before or after a CRUD operation, the derived repository will need to override the base method with the appropriate logic.</a:t>
            </a:r>
          </a:p>
          <a:p>
            <a:endParaRPr lang="en-US" dirty="0"/>
          </a:p>
          <a:p>
            <a:r>
              <a:rPr lang="en-US" dirty="0"/>
              <a:t>The concept is to let the base classes do the heavy lifting and only add the code that is required and is specific to the entity.</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84662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business entity is a wrapper around the Sage 300 .NET API which is a wrapper around the Sage 300 COM API. The Sage 300 Desktop uses the COM API.</a:t>
            </a:r>
          </a:p>
          <a:p>
            <a:endParaRPr lang="en-US" dirty="0"/>
          </a:p>
          <a:p>
            <a:r>
              <a:rPr lang="en-US" dirty="0"/>
              <a:t>The business entity is comprised of a model, a mapper, classes to reference the entity by name or ordinal value, etc. Since the business entity is loosely-coupled with the Accpac Business View, we must perform similar functions in the web as we do in the desktop. Opening of an entity is analogous to opening a view, getting and setting properties is similar to getting and setting fields, etc.</a:t>
            </a:r>
          </a:p>
          <a:p>
            <a:endParaRPr lang="en-US" dirty="0"/>
          </a:p>
          <a:p>
            <a:r>
              <a:rPr lang="en-US" dirty="0"/>
              <a:t>An important concept to be aware of is how concurrency checking is achieved and performed in the web screens. The ETag property is part of the model’s base class. When data is retrieved from the database, assigned to the Accpac Business View and then mapped into the entity’s model, the ETag value in the business view must be assigned to the model’s ETag property. This is performed in the mapper’s base class. Thus, in the mapper’s getter routine, it MUST invoke the base class’s Map method or else the repository framework will not be able to perform the concurrency check and data may be overridden inappropriately.</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73911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have the both a logging and an auditing feature. </a:t>
            </a:r>
          </a:p>
          <a:p>
            <a:endParaRPr lang="en-US" dirty="0"/>
          </a:p>
          <a:p>
            <a:r>
              <a:rPr lang="en-US" dirty="0"/>
              <a:t>The auditing feature is only for the database and audits create, update and delete actions, but not read actions. Since the BusinessEntity base class is a wrapper around the Accpac Business View class, the BusinessEntity base class is the only class that contains the audit statements. Unity is used to instantiate either a WAD (Windows Azure Diagnostic) framework or a Log framework depending upon if the application is running either on the public cloud (Azure) or the private cloud (On-Premise). Therefore, the syntax used in the BusinessEntity class does not have to care about the installation. It only cares about the audit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logging feature is available throughout the web screens for logging errors, warnings, and information messages. Unity is used to instantiate either a WAD (Windows Azure Diagnostic) framework or a Log framework depending upon if the application is running either on the public cloud (Azure) or the private cloud (On-Premise). Therefore, the syntax used to log a message does not have to care about the installation. It only cares about the log statement. The log file configuration is set in the web.config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values for Production are to log only warnings and errors in an 8MB rolling log file. The log file for an On-Premise installation is called trace.log and it is a WAD table for an Azure installation. For debug or non-production source, the web.config setting is set to log all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On-Premise installation, there are two log files: one for the web role and one for the worker role. These files are found in the …\Online\Web\Logs and …\Online\Worker\Logs folders. This is important to remember when viewing the log file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1128976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use Unity for inversion of control and dependency injection. There is a bootstrapper in every module’s Services project for registrations of the service and business repository classes. There is a web bootstrapper in every module’s Web project for registrations of the controller and finder classes. </a:t>
            </a:r>
          </a:p>
          <a:p>
            <a:endParaRPr lang="en-US" dirty="0"/>
          </a:p>
          <a:p>
            <a:r>
              <a:rPr lang="en-US" dirty="0"/>
              <a:t>Instead of “</a:t>
            </a:r>
            <a:r>
              <a:rPr lang="en-US" dirty="0" err="1"/>
              <a:t>newing</a:t>
            </a:r>
            <a:r>
              <a:rPr lang="en-US" dirty="0"/>
              <a:t>” an object, we allow Unity to instantiate the object for us. This is an important concept as some classes have different behaviors depending upon the installation type (On-Premise or Public Cloud). This was mentioned in the auditing and logging slide where the log and audit files are either log files or WAD tables. Instead of littering the application with conditionals for how the application is installed, we can place a simple, one-time conditional in the bootstrapper and register the correct class with the Unity.</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78403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 both web and worker roles to serve the functionality of the web screens. Worker roles are used for most long running processes, usually indicated by a progress-meter, and some reports.</a:t>
            </a:r>
          </a:p>
          <a:p>
            <a:endParaRPr lang="en-US" dirty="0"/>
          </a:p>
          <a:p>
            <a:r>
              <a:rPr lang="en-US" dirty="0"/>
              <a:t>The workflow engine is available to both internal and external developers. The …\runtime\Database\Landlord\Scripts folder is used to hold Sage’s workflow engine scripts and for external developers to place their scripts for their processes. These scripts are applied by the Database Setup Screen’s “Portal” functionality, which drops data out of the workflow tables and re-creates the data via the scripts discovered in this folder. The Sage internal scripts are applied first.</a:t>
            </a:r>
          </a:p>
          <a:p>
            <a:endParaRPr lang="en-US" dirty="0"/>
          </a:p>
          <a:p>
            <a:r>
              <a:rPr lang="en-US" dirty="0"/>
              <a:t>The Database Setup Screen’s Portal functionality also stops and re-starts the Sage.CNA.WindowsService, which is the service that serves the worker role.</a:t>
            </a:r>
          </a:p>
          <a:p>
            <a:endParaRPr lang="en-US" dirty="0"/>
          </a:p>
          <a:p>
            <a:r>
              <a:rPr lang="en-US" dirty="0"/>
              <a:t>For detailed information on the flow of the worker process and detailed information on the workflow engine tables, refer to the Sage300SDK_WorkerProcessing document found in the docs/development folder of the Web SDK.</a:t>
            </a:r>
          </a:p>
          <a:p>
            <a:endParaRPr lang="en-US" dirty="0"/>
          </a:p>
          <a:p>
            <a:r>
              <a:rPr lang="en-US" dirty="0"/>
              <a:t>For developers, debugging is possible as the IDE bypasses the Queue Service and directly instantiates the Process Repository and thus keeps control in the Web Role.</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3629547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uses HTML helpers in the razor views to avoid have developer write HTML code. Instead, the helpers simplify the code required by the developer when coding the view.</a:t>
            </a:r>
          </a:p>
          <a:p>
            <a:endParaRPr lang="en-US" dirty="0"/>
          </a:p>
          <a:p>
            <a:r>
              <a:rPr lang="en-US" dirty="0"/>
              <a:t>There are helpers that perform binding to the underlying data model and ones that do not. For example, the </a:t>
            </a:r>
            <a:r>
              <a:rPr lang="en-US" b="1" dirty="0" err="1"/>
              <a:t>SageLabel</a:t>
            </a:r>
            <a:r>
              <a:rPr lang="en-US" dirty="0"/>
              <a:t> helper must be given a localized resource for display whereas the </a:t>
            </a:r>
            <a:r>
              <a:rPr lang="en-US" b="1" dirty="0" err="1"/>
              <a:t>SageLabelFor</a:t>
            </a:r>
            <a:r>
              <a:rPr lang="en-US" dirty="0"/>
              <a:t> helper will retrieve the Display attribute from the underlying data model for the assigned property. Both are legitimate implementations. The requirement of the display and any other requirements (such as required or style) will dictate the proper usage.</a:t>
            </a:r>
          </a:p>
          <a:p>
            <a:endParaRPr lang="en-US" dirty="0"/>
          </a:p>
          <a:p>
            <a:r>
              <a:rPr lang="en-US" dirty="0"/>
              <a:t>The System QA folks drive their automated tests via the </a:t>
            </a:r>
            <a:r>
              <a:rPr lang="en-US" b="1" dirty="0"/>
              <a:t>@id</a:t>
            </a:r>
            <a:r>
              <a:rPr lang="en-US" dirty="0"/>
              <a:t> property of each widget/control. Therefore, this field is a requirement.</a:t>
            </a:r>
          </a:p>
          <a:p>
            <a:endParaRPr lang="en-US" dirty="0"/>
          </a:p>
          <a:p>
            <a:r>
              <a:rPr lang="en-US" dirty="0"/>
              <a:t>Composite Helpers were added in 2022 that greatly simplified the helper code in the razor views. These new composite helpers combined numerous helpers into one. For example, a finder is made up of a label, a textbox, 1 or 2 buttons, and a validation helper. The new composite finder, sgFinderFor, is a single helper with multiple parameters to simplify the code.</a:t>
            </a:r>
          </a:p>
          <a:p>
            <a:endParaRPr lang="en-US" dirty="0"/>
          </a:p>
          <a:p>
            <a:r>
              <a:rPr lang="en-US" dirty="0"/>
              <a:t>Coming 2024 are more helpers that will simplify the code even further by binding directly to the underlying business view properties and thus numerous parameters that are required today will no longer be required with the new helpers. Plus, they will do native Kendo two-binding as opposed to using Knockout for two-way binding.</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085850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195781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has been around for decades, and its architecture is solid and fundamentally sound.</a:t>
            </a:r>
          </a:p>
          <a:p>
            <a:endParaRPr lang="en-US" dirty="0"/>
          </a:p>
          <a:p>
            <a:r>
              <a:rPr lang="en-US" dirty="0"/>
              <a:t>Sage 300c, the web screens, have been around since 2015 and leverages the business and database components of the Sage 300 application. The web screens are architected with the same level of integrity as the other Sage 300 components.</a:t>
            </a:r>
          </a:p>
          <a:p>
            <a:endParaRPr lang="en-US" dirty="0"/>
          </a:p>
          <a:p>
            <a:r>
              <a:rPr lang="en-US" dirty="0"/>
              <a:t>A superior software architecture enables products built within its framework to adapt to fast changing technology and stand the test of time. Sage has made a substantial investment in developing the Sage 300 architectural framework—and this investment continues with the web-based framework for Sage 300c, featuring web screens.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376294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Architecture’s menu navigation is driven by XML files. These files are module specific and are deployed to the …\Online\Web\App_Data\MenuDetail folder. The default files are used for initial display of the menus and for the Restore option when a modified menu is requested to be restored to the factory settings.</a:t>
            </a:r>
          </a:p>
          <a:p>
            <a:endParaRPr lang="en-US" dirty="0"/>
          </a:p>
          <a:p>
            <a:r>
              <a:rPr lang="en-US" dirty="0"/>
              <a:t>When a company is opened, if menu files for the company do not exist in the …\Online\Web\App_Data\MenuDetail\{company} folder, the default files are copied, which are then allowed to be modified by a web screen that provides customization of the menus.</a:t>
            </a:r>
          </a:p>
          <a:p>
            <a:endParaRPr lang="en-US" dirty="0"/>
          </a:p>
          <a:p>
            <a:r>
              <a:rPr lang="en-US" dirty="0"/>
              <a:t>Partner or third-party menu files are identical in structure and are discovered via a similar, yet different mechanism in the </a:t>
            </a:r>
            <a:r>
              <a:rPr lang="en-US" dirty="0" err="1"/>
              <a:t>boostrapper</a:t>
            </a:r>
            <a:r>
              <a:rPr lang="en-US" dirty="0"/>
              <a:t> files. Partner menus are not integrated with Sage menus but follow closely in their own section alongside the Sage menus.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630626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numerous routines, too many, to display a message. These are located in the Global.js file. The different methods have different styles, formats, buttons, icons, etc. required to display the type of message you want. QA, Design and even the VB screens are your guide as to what type and style of message should be displayed.</a:t>
            </a:r>
          </a:p>
          <a:p>
            <a:endParaRPr lang="en-US" dirty="0"/>
          </a:p>
          <a:p>
            <a:r>
              <a:rPr lang="en-US" dirty="0"/>
              <a:t>The JQuery Validator function is used like the C-Sharp String.Format() method and is used to concatenate strings.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2559256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rich mechanism for collecting messages, not just error messages. These messages can be displayed to the user through various message mechanisms as previously discussed. </a:t>
            </a:r>
          </a:p>
          <a:p>
            <a:endParaRPr lang="en-US" dirty="0"/>
          </a:p>
          <a:p>
            <a:r>
              <a:rPr lang="en-US" dirty="0"/>
              <a:t>Messages do not just come from the MVC layers. They can also come from the Accpac Business View’s error stack. Therefore, the messages are scrubbed before being displayed in order to remove any duplicate messages that might exist. </a:t>
            </a:r>
          </a:p>
          <a:p>
            <a:endParaRPr lang="en-US" dirty="0"/>
          </a:p>
          <a:p>
            <a:r>
              <a:rPr lang="en-US" dirty="0"/>
              <a:t>Most, if not all error messages, will make there way to the logging mechanism unless purposefully swallowed by the application. The error logging pattern will also provide the stack trace for better diagnostics and debugging.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128724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Dates, Time, and the usage and manipulation of them are an important aspect of the Sage 300 Web Architecture. The Microsoft </a:t>
            </a:r>
            <a:r>
              <a:rPr lang="en-US" dirty="0" err="1"/>
              <a:t>DateTime</a:t>
            </a:r>
            <a:r>
              <a:rPr lang="en-US" dirty="0"/>
              <a:t> object is rich and powerful, yet in an application as large as Sage 300 operating with different locales, it is important that this usage be encapsulated. Also, the </a:t>
            </a:r>
            <a:r>
              <a:rPr lang="en-US" dirty="0" err="1"/>
              <a:t>DateTime</a:t>
            </a:r>
            <a:r>
              <a:rPr lang="en-US" dirty="0"/>
              <a:t> object has different “minimum date values” based upon how a </a:t>
            </a:r>
            <a:r>
              <a:rPr lang="en-US" dirty="0" err="1"/>
              <a:t>DateTime</a:t>
            </a:r>
            <a:r>
              <a:rPr lang="en-US" dirty="0"/>
              <a:t> object is instantiated.</a:t>
            </a:r>
          </a:p>
          <a:p>
            <a:endParaRPr lang="en-US" dirty="0"/>
          </a:p>
          <a:p>
            <a:r>
              <a:rPr lang="en-US" dirty="0"/>
              <a:t>The DateUtil class was created to not only deal with the different minimum date values and locale issues, but also to better encapsulate the manipulation of dates in code. Every developer was required to test the date for a null value or a minimum date value or other conditions and then assign a default value if any of these conditions were met. When the DateUtil class was introduced, it removed over 6,000 lines of code. Now, developers can call a simple one line function with the date in question and passing in a default value for the DateUtil class to evaluate and return accordingly.</a:t>
            </a:r>
          </a:p>
          <a:p>
            <a:endParaRPr lang="en-US" dirty="0"/>
          </a:p>
          <a:p>
            <a:r>
              <a:rPr lang="en-US" dirty="0"/>
              <a:t>The bottom line is that all date related functions must be done through the DateUtil class and not with the </a:t>
            </a:r>
            <a:r>
              <a:rPr lang="en-US" dirty="0" err="1"/>
              <a:t>DateTime</a:t>
            </a:r>
            <a:r>
              <a:rPr lang="en-US" dirty="0"/>
              <a:t> object. A blog article has been created that has all of the details, explanations and examples to become more acquainted with this class.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234550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exciting feature is the ability to allow third-parties to participate in the menu help topics for their web screens. There is a desire to seamlessly integrate partner web screen and customization topics along with Sage 300 help topics. This new feature will accomplish this!</a:t>
            </a:r>
          </a:p>
          <a:p>
            <a:r>
              <a:rPr lang="en-US" dirty="0"/>
              <a:t>A partner will deliver an XML file plus an optional language resource dll for localization. The XML includes the requisite link or links for a screen or screens. Since Sage does not know the structure of the help URL, logic has been incorporated which will allow dynamic token replacement before rendering the link. </a:t>
            </a:r>
          </a:p>
          <a:p>
            <a:r>
              <a:rPr lang="en-US" dirty="0"/>
              <a:t>Note that Sage 300 will not host the link or content. This mechanism merely provides the ability for a partner’s help to be seamlessly injected into the Sage 300 help framework.</a:t>
            </a:r>
          </a:p>
          <a:p>
            <a:r>
              <a:rPr lang="en-US" dirty="0"/>
              <a:t>With this new implementation, and as added benefit, the partner can now add a link to one of our screen’s specific help topics. For example, imagine you customize our Order Entry web screen, and you want to provide help to your customer for that customization. This is now be possible!</a:t>
            </a:r>
          </a:p>
          <a:p>
            <a:endParaRPr lang="en-US" dirty="0"/>
          </a:p>
          <a:p>
            <a:r>
              <a:rPr lang="en-US" dirty="0"/>
              <a:t>Refer to the documentation in the SDK for the format of the XML, instructions for the optional language resource, and delivery instructions.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2008552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248033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1096332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Repository has two public methods for returning the description of a GL Account. While the end result is the same, the Description property is returned, they go about it differently.</a:t>
            </a:r>
          </a:p>
          <a:p>
            <a:endParaRPr lang="en-US" dirty="0"/>
          </a:p>
          <a:p>
            <a:r>
              <a:rPr lang="en-US" dirty="0"/>
              <a:t>In the routine on the left, an expression is used as filter for finding the GL Account being requested. If a filter is specified, the entity is opened, a search is performed (which takes the expression and converts it to an Accpac Business View filter) and then the Description field is returned. But, it does not do one important task. Can you see it? It does not verify that the Search was successful. It assumes that the search was successful. But, this logic flows almost identical to what is being performed in a similar VB screen routine.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an id is used for finding the GL Account being requested. If an id is specified, the entity is opened, the id is set into the entity (a loosely-coupled version of the Accpac Business View), a read is performed and then if the read was successful, the Description field is returned. But, unlike the routine on the left, this routine does verify that the read was successful. Once again, this logic flows almost identical to what is being performed in a similar VB screen routine.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404632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Invoice Details Mapper has a private method for returning the description of a GL Account. It is conditionally invoked based upon the content of the </a:t>
            </a:r>
            <a:r>
              <a:rPr lang="en-US" b="1" dirty="0" err="1"/>
              <a:t>RevenueAccount</a:t>
            </a:r>
            <a:r>
              <a:rPr lang="en-US" dirty="0"/>
              <a:t> property in the model. The </a:t>
            </a:r>
            <a:r>
              <a:rPr lang="en-US" b="1" dirty="0" err="1"/>
              <a:t>AcctDescription</a:t>
            </a:r>
            <a:r>
              <a:rPr lang="en-US" dirty="0"/>
              <a:t> property in the model was added manually to the model and does not come from the Accpac Business View. So, while the model is being populated from the Accpac Business View in the mapper’s setter routine, this is the best place to also populate the </a:t>
            </a:r>
            <a:r>
              <a:rPr lang="en-US" b="1" dirty="0" err="1"/>
              <a:t>AcctDescription</a:t>
            </a:r>
            <a:r>
              <a:rPr lang="en-US" dirty="0"/>
              <a:t> property if there is a value for the account.</a:t>
            </a:r>
          </a:p>
          <a:p>
            <a:endParaRPr lang="en-US" dirty="0"/>
          </a:p>
          <a:p>
            <a:r>
              <a:rPr lang="en-US" dirty="0"/>
              <a:t>In the private routine, Unity is used to get a GL Account Repository object, a filter is constructed and the routine we saw in the previous slide is invoked. I’d be willing to bet that this private routine was the original consumer of the </a:t>
            </a:r>
            <a:r>
              <a:rPr lang="en-US" b="1" dirty="0" err="1"/>
              <a:t>GetAccountDescription</a:t>
            </a:r>
            <a:r>
              <a:rPr lang="en-US" dirty="0"/>
              <a:t> method and was assuming that if a value existed in the AR Invoice Details property, then it was also in the database. A valid assumption, but not a good defensive programming approach.</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516816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Internal Controller has a method for returning an account group view model. But, this routine has an issue. Can you see it? The method returns an </a:t>
            </a:r>
            <a:r>
              <a:rPr lang="en-US" b="1" dirty="0" err="1"/>
              <a:t>AccountGroupViewModel</a:t>
            </a:r>
            <a:r>
              <a:rPr lang="en-US" dirty="0"/>
              <a:t>, but the method name is indicating that it is getting an Account Group Code Description. This is very misleading and confusing. A better would have been </a:t>
            </a:r>
            <a:r>
              <a:rPr lang="en-US" b="1" dirty="0" err="1"/>
              <a:t>GetAccountGroup</a:t>
            </a:r>
            <a:r>
              <a:rPr lang="en-US" dirty="0"/>
              <a:t>. </a:t>
            </a:r>
          </a:p>
          <a:p>
            <a:endParaRPr lang="en-US" dirty="0"/>
          </a:p>
          <a:p>
            <a:r>
              <a:rPr lang="en-US" dirty="0"/>
              <a:t>The remainder of the routine is sound with the exception of the parameter name. We want to be agnostic in our naming whenever possible. In this example, we are clearly expecting a group code to be passed in. A better name would have been id.</a:t>
            </a:r>
          </a:p>
          <a:p>
            <a:endParaRPr lang="en-US" dirty="0"/>
          </a:p>
          <a:p>
            <a:r>
              <a:rPr lang="en-US" dirty="0"/>
              <a:t>Be clear. Be concise.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35568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948658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Payment Codes Internal Controller needs to filter the list of available payment types based upon whether or not the Payment Services module is activated.</a:t>
            </a:r>
          </a:p>
          <a:p>
            <a:endParaRPr lang="en-US" dirty="0"/>
          </a:p>
          <a:p>
            <a:r>
              <a:rPr lang="en-US" dirty="0"/>
              <a:t>In the routine on the left, </a:t>
            </a:r>
            <a:r>
              <a:rPr lang="en-US" b="1" dirty="0" err="1"/>
              <a:t>GetPaymentType</a:t>
            </a:r>
            <a:r>
              <a:rPr lang="en-US" dirty="0"/>
              <a:t> is a property in the View Model containing a list of payment types for the payment type drop down list. So, a local routine is invoked to return a filtered list of payment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the routine determines if the Payment Services (YP) module is installed and if it is not, the value </a:t>
            </a:r>
            <a:r>
              <a:rPr lang="en-US" b="1" dirty="0"/>
              <a:t>5</a:t>
            </a:r>
            <a:r>
              <a:rPr lang="en-US" dirty="0"/>
              <a:t> is removed from the list of available items. Can you see an issue with this? The logic is correct, however, it uses a magical number (5) and not a readable constant or enumeration that would make this easier to understand. It is a standard to not use magical numbers. But, the remainder of the logic is sound.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200479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CS Reconcile Statements Mapper needs to get a new set of reconciliation status options for every row being displayed in the grid. This is because every row may have a different state and therefore a different set of drop down values for the same column in a grid.</a:t>
            </a:r>
          </a:p>
          <a:p>
            <a:endParaRPr lang="en-US" dirty="0"/>
          </a:p>
          <a:p>
            <a:r>
              <a:rPr lang="en-US" dirty="0"/>
              <a:t>In the line at the top in the mapper’s getter routine, the </a:t>
            </a:r>
            <a:r>
              <a:rPr lang="en-US" b="1" dirty="0"/>
              <a:t>ReconcilliationStatusOptions</a:t>
            </a:r>
            <a:r>
              <a:rPr lang="en-US" dirty="0"/>
              <a:t> property is a list of values for that property. However, with every row having a potentially different set of values, a local routine is invoked to return a list specific to the row.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bottom, the routine uses the Accpac Business View’s </a:t>
            </a:r>
            <a:r>
              <a:rPr lang="en-US" b="1" dirty="0"/>
              <a:t>PresentationList</a:t>
            </a:r>
            <a:r>
              <a:rPr lang="en-US" dirty="0"/>
              <a:t> to get a new set for the row. Remember that the PresentationList was used by the Code Generation Wizard to create the enumerations. Thus, every row has a dynamic list.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3293440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IC Receipt Information Controller needs to set a filter by using an expression. This example is a good example of its power, but there are limitations.</a:t>
            </a:r>
          </a:p>
          <a:p>
            <a:endParaRPr lang="en-US" dirty="0"/>
          </a:p>
          <a:p>
            <a:r>
              <a:rPr lang="en-US" dirty="0"/>
              <a:t>The expression builder cannot handle any LINQ statement that can be constructed. Remember the purpose of the expression builder is to take a filter or expression constructed in today’s powerful language constructs like LINQ and translate them into a “two-dimensional” Accpac Business View filter.</a:t>
            </a:r>
          </a:p>
          <a:p>
            <a:endParaRPr lang="en-US" dirty="0"/>
          </a:p>
          <a:p>
            <a:r>
              <a:rPr lang="en-US" dirty="0"/>
              <a:t>Certainly more logic could be placed in the expression builder to handled more scenarios than are currently being handled today. But, if constructed with “standard” LINQ statements, the expression builder is able to translate into what the Accpac Business View is expecting, such as “&gt;” (greater than), “&lt;“ (less than), “&gt;=“ (greater than or equal to), “&lt;=“ (less than or equal to), “!=“ (not equal), “=“ (equal), “Like”, “Stars With”, and “Contains”.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2002118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Customization Architecture - Participation</a:t>
            </a:r>
          </a:p>
          <a:p>
            <a:endParaRPr lang="en-US" dirty="0"/>
          </a:p>
          <a:p>
            <a:r>
              <a:rPr lang="en-US" dirty="0"/>
              <a:t>The web customization strategy differs from the desktop architecture which allows users to inherit an object, VB OCX, in order to participate with the methods and events of the object being inherited from. However, multiple customizations from different partners are not allowed to participate in the same customized screen. The web customization strategy allows multiple partners to apply their customization to the same web screen with the power of C-Sharp and JavaScript to manipulate objects. </a:t>
            </a:r>
          </a:p>
          <a:p>
            <a:endParaRPr lang="en-US" dirty="0"/>
          </a:p>
          <a:p>
            <a:r>
              <a:rPr lang="en-US" dirty="0"/>
              <a:t>Modifying core behavior in the Sage 300c web screen is achieved through a framework of C-Sharp and JavaScript code. The participation model used in the Sage 300c Web Screens allow multiple customizations to modify the core behavior of Sage 300c web screens, with each third-party customization behaving as though it is the only third-party customization present. The customizations are also safe, because none of the code of the original object has changed. Plus, customizations may be disabled or the order of implementation be changed without having to uninstall a customization.</a:t>
            </a:r>
          </a:p>
          <a:p>
            <a:endParaRPr lang="en-US" dirty="0"/>
          </a:p>
          <a:p>
            <a:r>
              <a:rPr lang="en-US" dirty="0"/>
              <a:t>Sage 300c web screens support multilevel participation, providing customization options without jeopardizing the integrity of the core business logic. </a:t>
            </a:r>
          </a:p>
          <a:p>
            <a:endParaRPr lang="en-US" dirty="0"/>
          </a:p>
          <a:p>
            <a:r>
              <a:rPr lang="en-US" dirty="0"/>
              <a:t>The external developers will use the standalone customization wizard to create a JSON manifest which describes the customization and the components which are to be included in the customization package. This wizard is also used to create an XML file of controls if controls are to be added as part of the customization. This wizard will be explained in detail in the Sage 300 Web SDK presentation.</a:t>
            </a:r>
          </a:p>
          <a:p>
            <a:endParaRPr lang="en-US" dirty="0"/>
          </a:p>
          <a:p>
            <a:r>
              <a:rPr lang="en-US" dirty="0"/>
              <a:t>As the screen is being rendered, there are routines in the </a:t>
            </a:r>
            <a:r>
              <a:rPr lang="en-US" b="1" dirty="0" err="1"/>
              <a:t>MultitenantControllerBase</a:t>
            </a:r>
            <a:r>
              <a:rPr lang="en-US" dirty="0"/>
              <a:t> (the base class for all Sage 300 web screens) which will determine if a customization or customizations are enabled for the current company and apply controls if there are any and apply JavaScript files if there are any. The custom controls are now active on the screen and the JavaScript events are actively listening for events both on custom controls and Sage controls. This is important as not only are events for new controls possible, but participation (and even hijacking of Sage events are possible).</a:t>
            </a:r>
          </a:p>
          <a:p>
            <a:endParaRPr lang="en-US" dirty="0"/>
          </a:p>
          <a:p>
            <a:r>
              <a:rPr lang="en-US" dirty="0"/>
              <a:t>A very nice feature of the customization strategy is the ability to disable a customization without uninstalling it. Image if a screen with n-number of customizations is having an issue. Customizations can be disabled one by one as the offending customization or core screen is determined to be the culprit.</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4103329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Bundling a customization into a Customization Package simply entails adding the required files to a zip file.</a:t>
            </a:r>
          </a:p>
          <a:p>
            <a:endParaRPr lang="en-US" b="0" dirty="0"/>
          </a:p>
          <a:p>
            <a:r>
              <a:rPr lang="en-US" b="0" dirty="0"/>
              <a:t>Refer to the </a:t>
            </a:r>
            <a:r>
              <a:rPr lang="en-US" b="1" dirty="0"/>
              <a:t>Sage300SDK_WebScreenCustomization_ManifestJSONFileSpecifications </a:t>
            </a:r>
            <a:r>
              <a:rPr lang="en-US" b="0" dirty="0"/>
              <a:t>Word document in the docs/customization folder of the Web SDK as the JSON Manifest file will show all files that are to be included in the zip file. It does not specify the XSD file, but if an XML Settings file is included, the XSD file is to be included as well.</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2509322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Importing a customization into a Sage 300 installation simply entails logging into the Customization Admin screen and importing the customization package. The screen validates the format of the manifest and not its contents. A partner is solely responsible for creating the customization package and its contents. Sage 300 does not approve or disapprove of any custom code included in the customization.</a:t>
            </a:r>
          </a:p>
          <a:p>
            <a:endParaRPr lang="en-US" b="0" dirty="0"/>
          </a:p>
          <a:p>
            <a:r>
              <a:rPr lang="en-US" b="0" dirty="0"/>
              <a:t>Once the customization is imported, it is able to be managed, which entails assigning the customization to specific or all companies belonging to a system database. The customization can also be enabled and disabled by company, which is a great feature for disabling a customization without having to uninstall or remove components.</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1278502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customization administration login screen which provides access to a screen where customizations are managed.</a:t>
            </a:r>
          </a:p>
          <a:p>
            <a:endParaRPr lang="en-US" dirty="0"/>
          </a:p>
          <a:p>
            <a:r>
              <a:rPr lang="en-US" dirty="0"/>
              <a:t>Simply append “Admin” to the end of the standard Sage 300 URL (…sage300) to display this login screen as opposed to the login screen for the web screens. Note that Sage 300 cannot be run in multiple tab pages within a single browser instance. We have a whitepaper on addressing this, but this is not possible at this time as core framework components share the IIS Session ID which is only unique to the browser session and not the browser tab pages. Thus, this also applies to this administration login and Sage 300 must be signed out if open in another tab page.</a:t>
            </a:r>
          </a:p>
          <a:p>
            <a:endParaRPr lang="en-US" dirty="0"/>
          </a:p>
          <a:p>
            <a:r>
              <a:rPr lang="en-US" dirty="0"/>
              <a:t>The selection of companies is also different in this login screen as compared to the application login screen. The application login screen shows the companies that are associated with a system database whereas this screen only show the system databases that are available. This is because once in the customization administration screen, a customization may then be applied individually to company databases belonging to the system database.</a:t>
            </a:r>
          </a:p>
          <a:p>
            <a:endParaRPr lang="en-US" dirty="0"/>
          </a:p>
          <a:p>
            <a:r>
              <a:rPr lang="en-US" dirty="0"/>
              <a:t>The Desktop login screen and process performs not only the login process, but also any database or product updates that may have been applied. This functionality is not present in either the web login or the web customization admin screen. Warning messages will be displayed that an upgrade or update needs to be performed first by running the desktop login process for all companies belonging to a system database.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48</a:t>
            </a:fld>
            <a:endParaRPr lang="en-US"/>
          </a:p>
        </p:txBody>
      </p:sp>
    </p:spTree>
    <p:extLst>
      <p:ext uri="{BB962C8B-B14F-4D97-AF65-F5344CB8AC3E}">
        <p14:creationId xmlns:p14="http://schemas.microsoft.com/office/powerpoint/2010/main" val="192521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Sage 300 Desktop and Web architectures rely on Crystal Reports. However, they use different libraries as the web requires the Crystal Library for the web.</a:t>
            </a:r>
          </a:p>
          <a:p>
            <a:endParaRPr lang="en-US" dirty="0"/>
          </a:p>
          <a:p>
            <a:r>
              <a:rPr lang="en-US" dirty="0"/>
              <a:t>The Sage 300 Desktop architecture relies on VBA Macros for the customization strategy in the desktop. Macros as not possible in the web. Julia wants shirts that state that “Macros are Dead!”.</a:t>
            </a:r>
          </a:p>
          <a:p>
            <a:endParaRPr lang="en-US" dirty="0"/>
          </a:p>
          <a:p>
            <a:r>
              <a:rPr lang="en-US" dirty="0"/>
              <a:t>The Sage 300 Web architecture uses Knockout for performing data binding to the Kendo UI Widgets and JavaScript is the language used for </a:t>
            </a:r>
            <a:r>
              <a:rPr lang="en-US" dirty="0" err="1"/>
              <a:t>eventing</a:t>
            </a:r>
            <a:r>
              <a:rPr lang="en-US" dirty="0"/>
              <a:t> and methods required by the web screens. Every release we determine if any newer versions of these dependencies exist and if so, what is the risk and effort to upgrade. We always want to “natively” implement these dependencies as any modifications to a version make upgrading to a newer, current release burdened by effort and risk.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50</a:t>
            </a:fld>
            <a:endParaRPr lang="en-US"/>
          </a:p>
        </p:txBody>
      </p:sp>
    </p:spTree>
    <p:extLst>
      <p:ext uri="{BB962C8B-B14F-4D97-AF65-F5344CB8AC3E}">
        <p14:creationId xmlns:p14="http://schemas.microsoft.com/office/powerpoint/2010/main" val="3856709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numerous Sage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desktop, the Sage Intelligence Reporting uses Excel as the storage and delivery format whereas the web uses Sage Intelligence Reporting Cloud (SIRC), which uses HTML as a storage and deliver format. The two versions are not compatible.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Sage CRM team has come out with a new web based product. The Sage CRM integration in the desktop uses a sync engine plus 180+ ASP.NET web pages for display. The integration for the Sage 300 web screens will keep the sync engine and deprecate the 180+ ASP.NET web pages. Instead, Sage CRM will invoke the Sage 300 web screens in context and thus remove the “middle man” behavior and greatly simplify the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a:t>
            </a:r>
            <a:r>
              <a:rPr lang="en-US" dirty="0" err="1"/>
              <a:t>SageID</a:t>
            </a:r>
            <a:r>
              <a:rPr lang="en-US" dirty="0"/>
              <a:t> integration is only used when the Sage 300 web screens are deployed in the public cloud (Azure).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51</a:t>
            </a:fld>
            <a:endParaRPr lang="en-US"/>
          </a:p>
        </p:txBody>
      </p:sp>
    </p:spTree>
    <p:extLst>
      <p:ext uri="{BB962C8B-B14F-4D97-AF65-F5344CB8AC3E}">
        <p14:creationId xmlns:p14="http://schemas.microsoft.com/office/powerpoint/2010/main" val="2145795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the access rights assigned to a business view to determine not only access, but screen access as well. Additional rights may be added for the screens performing Import, Export or other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 Security Mode is established in the Database Setup Screen of the desktop. This feature is considered optional for the desktop, but strongly suggested for the web as the browser exposes access to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Secure mode or HTTPS is also strongly suggested for the web as this protocol helps to hide the header and other information in the browser request which hackers can use to gain access and knowledge of a system.</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52</a:t>
            </a:fld>
            <a:endParaRPr lang="en-US"/>
          </a:p>
        </p:txBody>
      </p:sp>
    </p:spTree>
    <p:extLst>
      <p:ext uri="{BB962C8B-B14F-4D97-AF65-F5344CB8AC3E}">
        <p14:creationId xmlns:p14="http://schemas.microsoft.com/office/powerpoint/2010/main" val="2624090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Sage 300 Desktop Architecture transition slide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2059721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accept a User and Password or a User only for authentication. The Application Security Mode is established in the Database Setup Screen of the desktop. This feature is considered optional for the desktop, but strongly suggested for the web as the browser exposes access to the application. Not selecting this checkbox means that a password will not be required to be entered. This option is only available for the System Database as the Company Databases inherit this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desktop has an additional feature where Windows Authentication is used to map the windows user to a Sage 300 user. This can simplify the login process. This is a feature that will be looked at in the future for the web screens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RESTful web services use Basic Authentication. A dialog will be presented requesting user and password credentials. This dialog is surfaced by IIS and does not have the business logic in the Sage 300 login screens to force the entered values into upper case. Be aware that entry in lower case letter will fail the authentication logic. In the future, we will move from Basic Authentication to authenticating via an OAuth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53</a:t>
            </a:fld>
            <a:endParaRPr lang="en-US"/>
          </a:p>
        </p:txBody>
      </p:sp>
    </p:spTree>
    <p:extLst>
      <p:ext uri="{BB962C8B-B14F-4D97-AF65-F5344CB8AC3E}">
        <p14:creationId xmlns:p14="http://schemas.microsoft.com/office/powerpoint/2010/main" val="384513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desktop, other kinds of interfaces to the business logic, such as macros and import/export features, communicate with the business logic through a Common Business Logic Interface (CBLI), which has various components (API, XAPI, COM, .NET). This wealth of interfaces allows programs written in most programming languages to interface with Sage 300, including Visual Basic, Delphi™, Java®, JavaScript™, Perl, C#, C/C++, and J#. </a:t>
            </a:r>
          </a:p>
          <a:p>
            <a:endParaRPr lang="en-US" dirty="0"/>
          </a:p>
          <a:p>
            <a:r>
              <a:rPr lang="en-US" dirty="0"/>
              <a:t>For the web, the RESTful web services use a light-weight MVC model and the .NET API to interact with Sage 300 data. The Sage 300 Web API is installed when web screens are installed. The URL can be constructed manually or Swagger can be used to display all of the available endpoints, display the verbs/actions available for each endpoint and Swagger even provides the ability to see the payload, set different options and even tryout various settings to see the results.</a:t>
            </a:r>
          </a:p>
          <a:p>
            <a:endParaRPr lang="en-US" dirty="0"/>
          </a:p>
          <a:p>
            <a:r>
              <a:rPr lang="en-US" dirty="0"/>
              <a:t>For the web screens, the customization strategy uses XML for identifying the controls to be added to a screen and JSON as the format for the manifest. Once consumed by the Customization Administrator, the content to applied where it can be enabled and disabled and applied to various companies.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54</a:t>
            </a:fld>
            <a:endParaRPr lang="en-US"/>
          </a:p>
        </p:txBody>
      </p:sp>
    </p:spTree>
    <p:extLst>
      <p:ext uri="{BB962C8B-B14F-4D97-AF65-F5344CB8AC3E}">
        <p14:creationId xmlns:p14="http://schemas.microsoft.com/office/powerpoint/2010/main" val="1471451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perform a standalone or All-In-One deployment or installation. </a:t>
            </a:r>
            <a:r>
              <a:rPr lang="en-US" sz="1200" kern="1200" dirty="0">
                <a:solidFill>
                  <a:schemeClr val="tx1"/>
                </a:solidFill>
                <a:effectLst/>
                <a:latin typeface="+mn-lt"/>
                <a:ea typeface="+mn-ea"/>
                <a:cs typeface="+mn-cs"/>
              </a:rPr>
              <a:t>The All-in-One Configuration is where all components are installed on a single server. The server will handle all aspects of the Sage 300 Application, such as web traffic for the web screens, supporting the classic screens, shared components access and the application’s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deploy or install the Sage 300 Shared Components and Sage 300 Databases on a database server. The Shared Data folder and location of the Sage Data is specified during the installation process, which uses Install Shield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desktop, a</a:t>
            </a:r>
            <a:r>
              <a:rPr lang="en-US" dirty="0"/>
              <a:t> Windows peer-to-peer network allows the server and workstations to share resources. This type of network is good for small workgroups, consisting of two to five workstations networked together using Microsoft Windows Network. One of the workstations acts as a server, allowing other computers to access data stored on its hard drive. If more than two users require concurrent access to Sage 300 data or programs, the workstation acting as the server should be dedicated. You may encounter performance issues if you run Sage 300 on the server at the same time as other users are accessing Sage 300 from their workstations. And, In a client-server configuration, Sage 300 programs and databases are on one or more dedicated servers. The optional Terminal Server may also reside on the same physical server. Workstations may access programs as well as data from the server(s), or may have Sage 300 programs installed locally for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web, the Sage 300 Web and Business Components are installed on either a single web server or multiple web servers and the Sage 300 Shared Components and Databases are installed on a database server. The Sage 300 web screens, while having a three-tier architecture, do not have a three-tier deployment architecture. In our current implementation, the web screens on the web server communicate with the Sage 300 Business Components installed locally on the web server not the application server. In addition, some of the web screens communicate directly with the database server rather than going through the application server as would be the case for conformation to a three-tier deployment architecture. This implementation violates the how the layers communicate in a three-tier deployment architecture. However, a configuration such as this is useful to customers accessing both the classic and web screens. The Sage 300 Business Components are installed on both the web server and the application server. The Sage Shared Components and Databases are installed on the database server. Therefore, the Sage 300 classic screens can be run on the application server and the Sage 300 web screens can be run on the web server. In the future, a true three-tier deployment architecture will be implemented where the web server(s) only communicate with the application server which only communicates with the database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55</a:t>
            </a:fld>
            <a:endParaRPr lang="en-US"/>
          </a:p>
        </p:txBody>
      </p:sp>
    </p:spTree>
    <p:extLst>
      <p:ext uri="{BB962C8B-B14F-4D97-AF65-F5344CB8AC3E}">
        <p14:creationId xmlns:p14="http://schemas.microsoft.com/office/powerpoint/2010/main" val="3145965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56</a:t>
            </a:fld>
            <a:endParaRPr lang="en-US"/>
          </a:p>
        </p:txBody>
      </p:sp>
    </p:spTree>
    <p:extLst>
      <p:ext uri="{BB962C8B-B14F-4D97-AF65-F5344CB8AC3E}">
        <p14:creationId xmlns:p14="http://schemas.microsoft.com/office/powerpoint/2010/main" val="5870389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off with the API, the goal of the API is to provide a simple and effective way to interact with Sage 300 data. </a:t>
            </a:r>
          </a:p>
          <a:p>
            <a:endParaRPr lang="en-US" dirty="0"/>
          </a:p>
          <a:p>
            <a:r>
              <a:rPr lang="en-US" dirty="0"/>
              <a:t>An API, if done correctly, standardizes the exchange of data. Differing technologies or programming languages may have gathered or will receive the data, but the API strategy will allow for seamless communication.</a:t>
            </a:r>
          </a:p>
          <a:p>
            <a:endParaRPr lang="en-US" dirty="0"/>
          </a:p>
          <a:p>
            <a:r>
              <a:rPr lang="en-US" dirty="0"/>
              <a:t>So, let’s see how this is accomplished.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57</a:t>
            </a:fld>
            <a:endParaRPr lang="en-US"/>
          </a:p>
        </p:txBody>
      </p:sp>
    </p:spTree>
    <p:extLst>
      <p:ext uri="{BB962C8B-B14F-4D97-AF65-F5344CB8AC3E}">
        <p14:creationId xmlns:p14="http://schemas.microsoft.com/office/powerpoint/2010/main" val="1355236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consists of RESTful web services that use a lightweight MVC model to communicate with the Sage 300 .NET API. This lightweight model is generated by a wizard which generates these models from the Accpac Business Views. Thus, the API does not use the same models as the Web Screens since those models are decorated with attributes and use a mapping layer to move data in and out of the model. The models in the API use reflection to move data in and out.</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For those of you who have worked with the .NET API, the web services are a wrapper around this .NET API, which in turn is a wrapper around our COM API. That’s great news since whether data is being accessed via COM, or the .NET API or the web services, the same business logic – validations, restrictions, assumptions, etc., are executed. This API while having a different interface, access and other features will access data with the same integrity as the other APIs.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As you can see, APIs are at the heart of Sage 300.</a:t>
            </a:r>
          </a:p>
          <a:p>
            <a:endParaRPr lang="en-US" dirty="0"/>
          </a:p>
          <a:p>
            <a:r>
              <a:rPr lang="en-US" dirty="0"/>
              <a:t>Let’s consider OData.</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58</a:t>
            </a:fld>
            <a:endParaRPr lang="en-US"/>
          </a:p>
        </p:txBody>
      </p:sp>
    </p:spTree>
    <p:extLst>
      <p:ext uri="{BB962C8B-B14F-4D97-AF65-F5344CB8AC3E}">
        <p14:creationId xmlns:p14="http://schemas.microsoft.com/office/powerpoint/2010/main" val="2450938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OData implementation makes use of standard language and syntax patterns in the URL and the query string parameters. </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 query option section begins with a “?" and individual query options are prefixed with a "$".</a:t>
            </a:r>
          </a:p>
          <a:p>
            <a:endParaRPr lang="en-US" dirty="0"/>
          </a:p>
          <a:p>
            <a:r>
              <a:rPr lang="en-US" dirty="0"/>
              <a:t>You can do $skip, $top, $orderby, $filter, and other standard query options which are documented in our API developer reference guide.</a:t>
            </a:r>
          </a:p>
          <a:p>
            <a:endParaRPr lang="en-US" dirty="0"/>
          </a:p>
          <a:p>
            <a:r>
              <a:rPr lang="en-US" b="0" i="0" dirty="0">
                <a:solidFill>
                  <a:srgbClr val="333333"/>
                </a:solidFill>
                <a:effectLst/>
                <a:latin typeface="Ubuntu"/>
              </a:rPr>
              <a:t>By implementing OData, it helped us focus on our business logic while building this API without having to worry about the approaches to define request and response headers, status codes, HTTP methods, URL conventions, media types, payload formats and query options etc.</a:t>
            </a:r>
          </a:p>
          <a:p>
            <a:endParaRPr lang="en-US" b="0" i="0" dirty="0">
              <a:solidFill>
                <a:srgbClr val="333333"/>
              </a:solidFill>
              <a:effectLst/>
              <a:latin typeface="Ubuntu"/>
            </a:endParaRPr>
          </a:p>
          <a:p>
            <a:r>
              <a:rPr lang="en-US" b="0" i="0" dirty="0">
                <a:solidFill>
                  <a:srgbClr val="333333"/>
                </a:solidFill>
                <a:effectLst/>
                <a:latin typeface="Ubuntu"/>
              </a:rPr>
              <a:t>What about how the API is installed?</a:t>
            </a: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59</a:t>
            </a:fld>
            <a:endParaRPr lang="en-US"/>
          </a:p>
        </p:txBody>
      </p:sp>
    </p:spTree>
    <p:extLst>
      <p:ext uri="{BB962C8B-B14F-4D97-AF65-F5344CB8AC3E}">
        <p14:creationId xmlns:p14="http://schemas.microsoft.com/office/powerpoint/2010/main" val="1758788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is installed when the Sage 300 Web Screens are installed and are part of the application, not the SDK. Although users of the API will typically be SDK users, this is not a requirement. Because of the OData protocol, the OpenAPI implementation (Swagger), the simple to understand URL segments, and simply the technical ability of our partners and customers, using the API is intuitive. The API is installed with the web screens option, and they are ready to use!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There have been some discussions that this API should be a separate installation and not tied to the web screen installation. I’d be interested to hear your thoughts on this!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The Sage 300 web screens even use the API internally to support our integrations with Sage Intelligence Reporting Cloud (SIRC) and Sage CRM. The security groups for the module’s resources must be enabled otherwise access will be denied. I’ll talk about this more when we cover security for the API.</a:t>
            </a:r>
          </a:p>
          <a:p>
            <a:endParaRPr lang="en-US" dirty="0"/>
          </a:p>
          <a:p>
            <a:r>
              <a:rPr lang="en-US" dirty="0"/>
              <a:t>Note, unlike our other APIs, this API does not consume a LanPak license! Let me repeat that. The usage of this API does not consume a LanPak license.</a:t>
            </a:r>
          </a:p>
          <a:p>
            <a:endParaRPr lang="en-US" dirty="0"/>
          </a:p>
          <a:p>
            <a:r>
              <a:rPr lang="en-US" dirty="0"/>
              <a:t>Let’s now talk payloads.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60</a:t>
            </a:fld>
            <a:endParaRPr lang="en-US"/>
          </a:p>
        </p:txBody>
      </p:sp>
    </p:spTree>
    <p:extLst>
      <p:ext uri="{BB962C8B-B14F-4D97-AF65-F5344CB8AC3E}">
        <p14:creationId xmlns:p14="http://schemas.microsoft.com/office/powerpoint/2010/main" val="3662014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payloads use lightweight MVC models which allow for friendly names as opposed to the cryptic field names that are found in the business views and .NET API. These payload definitions come directly from the business view just as the Code Generation Wizard uses these definitions to create user friendly names for the web screens. But the API models do not require the various attributes and mapping objects since there is no UI in the API and data is mapped via reflection. Thus, then cannot and do not share the models.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In the SDK, you will find various sample payloads for most modules to assist with understanding not only the payload, but the minimal requirement for crucial endpoints. Use these samples in Swagger to see just how easy it is to post and get Sage 300 data with the API! Note: You will want to modify the data found in these sample payloads as needed for your own company and database.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Also, we have versioned endpoints which allows Sage to release new versions of the API without breaking previous versions. A mapping layer, under the covers, understands what the API version is compatible with from a Sage 300 version perspective (i.e., 1.0 </a:t>
            </a:r>
            <a:r>
              <a:rPr lang="en-US" dirty="0">
                <a:sym typeface="Wingdings" panose="05000000000000000000" pitchFamily="2" charset="2"/>
              </a:rPr>
              <a:t> 2017, 2018, 2019, 2020, 2021, etc.).</a:t>
            </a:r>
          </a:p>
          <a:p>
            <a:endParaRPr lang="en-US" dirty="0"/>
          </a:p>
          <a:p>
            <a:r>
              <a:rPr lang="en-US" dirty="0"/>
              <a:t>So, how can the API be used?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61</a:t>
            </a:fld>
            <a:endParaRPr lang="en-US"/>
          </a:p>
        </p:txBody>
      </p:sp>
    </p:spTree>
    <p:extLst>
      <p:ext uri="{BB962C8B-B14F-4D97-AF65-F5344CB8AC3E}">
        <p14:creationId xmlns:p14="http://schemas.microsoft.com/office/powerpoint/2010/main" val="1326447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provides a landing page where the consumer of the API can go for useful links and resources. The “Open Swagger UI” button will display the Swagger UI for codeless and untethered access to Sage 300 data. </a:t>
            </a:r>
          </a:p>
          <a:p>
            <a:endParaRPr lang="en-US" dirty="0"/>
          </a:p>
          <a:p>
            <a:r>
              <a:rPr lang="en-US" dirty="0"/>
              <a:t>The OpenAPI or Swagger is a specification for machine-readable interface files for describing, producing, consuming and visualizing RESTful web services and Sage 300 has leveraged Swagger to provide a collection of HTML, JavaScript, and CSS assets that dynamically generate beautiful documentation from a Swagger-compliant API. This dynamic documentation feature eliminates the need for static documentation and at the same time offers an intuitive and robust UI for driving the API.</a:t>
            </a:r>
          </a:p>
          <a:p>
            <a:endParaRPr lang="en-US" dirty="0"/>
          </a:p>
          <a:p>
            <a:r>
              <a:rPr lang="en-US" dirty="0"/>
              <a:t>Once in Swagger, the resources  are displayed in a summary format and a simple click on a resource will display the various actions or verbs supported by the resource. Note that not all actions are supported by every resource, and we’ve had to decide if a resource should even be exposed (i.e., payroll or users, etc.)). The SDK has documentation for our resources (although Swagger also provides this documentation) as well as a developer reference guide.</a:t>
            </a:r>
          </a:p>
          <a:p>
            <a:endParaRPr lang="en-US" dirty="0"/>
          </a:p>
          <a:p>
            <a:r>
              <a:rPr lang="en-US" dirty="0"/>
              <a:t>What about coded access?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62</a:t>
            </a:fld>
            <a:endParaRPr lang="en-US"/>
          </a:p>
        </p:txBody>
      </p:sp>
    </p:spTree>
    <p:extLst>
      <p:ext uri="{BB962C8B-B14F-4D97-AF65-F5344CB8AC3E}">
        <p14:creationId xmlns:p14="http://schemas.microsoft.com/office/powerpoint/2010/main" val="47706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technologies used for the Sage 300 desktop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12386373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of your choice for coded access.</a:t>
            </a:r>
          </a:p>
          <a:p>
            <a:endParaRPr lang="en-US" dirty="0"/>
          </a:p>
          <a:p>
            <a:r>
              <a:rPr lang="en-US" dirty="0"/>
              <a:t>In the SDK you will find multiple completed samples along with documentation with step-by-step instructions for creating the samples from scratch.</a:t>
            </a:r>
          </a:p>
          <a:p>
            <a:r>
              <a:rPr lang="en-US" dirty="0"/>
              <a:t>For example, the </a:t>
            </a:r>
            <a:r>
              <a:rPr lang="en-US" b="1" dirty="0"/>
              <a:t>Integration Sample </a:t>
            </a:r>
            <a:r>
              <a:rPr lang="en-US" b="0" dirty="0"/>
              <a:t>uses a C# console program to illustrate how easy it is to make API calls and </a:t>
            </a:r>
            <a:r>
              <a:rPr lang="en-US" sz="1200" kern="1200" dirty="0">
                <a:solidFill>
                  <a:schemeClr val="tx1"/>
                </a:solidFill>
                <a:effectLst/>
                <a:latin typeface="Helvetica Neue"/>
                <a:ea typeface="Helvetica Neue"/>
                <a:cs typeface="Helvetica Neue"/>
                <a:sym typeface="Helvetica Neue"/>
              </a:rPr>
              <a:t>you will programmatically create a customer, update the customer, create an order, invoke the inventory control’s day end, post an invoice and finally create a batch all through the API. This is a great sample for getting used to the API and programmatically driving it as well. </a:t>
            </a:r>
          </a:p>
          <a:p>
            <a:r>
              <a:rPr lang="en-US" sz="1200" kern="1200" dirty="0">
                <a:solidFill>
                  <a:schemeClr val="tx1"/>
                </a:solidFill>
                <a:effectLst/>
                <a:latin typeface="Helvetica Neue"/>
                <a:ea typeface="Helvetica Neue"/>
                <a:cs typeface="Helvetica Neue"/>
                <a:sym typeface="Helvetica Neue"/>
              </a:rPr>
              <a:t>There are a couple of other samples that invoke other functionalities such as retrieving a range of customers, retrieving a customer with a key, deleting a customer, and creating an invoice. </a:t>
            </a:r>
          </a:p>
          <a:p>
            <a:r>
              <a:rPr lang="en-US" sz="1200" kern="1200" dirty="0">
                <a:solidFill>
                  <a:schemeClr val="tx1"/>
                </a:solidFill>
                <a:effectLst/>
                <a:latin typeface="Helvetica Neue"/>
                <a:ea typeface="Helvetica Neue"/>
                <a:cs typeface="Helvetica Neue"/>
                <a:sym typeface="Helvetica Neue"/>
              </a:rPr>
              <a:t>There is even a sample that uses Chrome’s Postman Utility to load an execute Postman scripts. This sample was created prior to the adoption of Swagger, and we feel that Swagger is more intuitive, provides better documentation and is easier to use than Postman. However, for the postman users, this sample is still valid and handy!</a:t>
            </a:r>
            <a:endParaRPr lang="en-US" dirty="0"/>
          </a:p>
          <a:p>
            <a:endParaRPr lang="en-US" dirty="0"/>
          </a:p>
          <a:p>
            <a:r>
              <a:rPr lang="en-US" dirty="0"/>
              <a:t>How about security?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63</a:t>
            </a:fld>
            <a:endParaRPr lang="en-US"/>
          </a:p>
        </p:txBody>
      </p:sp>
    </p:spTree>
    <p:extLst>
      <p:ext uri="{BB962C8B-B14F-4D97-AF65-F5344CB8AC3E}">
        <p14:creationId xmlns:p14="http://schemas.microsoft.com/office/powerpoint/2010/main" val="1662490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uses Basic Authentication, which is a Sage 300 user id and password. Note that the credentials dialog presented by Swagger is not a Sage 300 dialog and therefore careful attention must be paid to the case of the input. If you enter the user and password in lower case characters, the validation will fail whereas credentials entered in a Sage 300 dialog will not as they resolve properly. And the user credentials must have access rights to a resources module and the module must belong to Sage 300 Web API Security Group. Access to a resource will fail without this proper setup first.</a:t>
            </a:r>
          </a:p>
          <a:p>
            <a:endParaRPr lang="en-US" dirty="0"/>
          </a:p>
          <a:p>
            <a:r>
              <a:rPr lang="en-US" dirty="0"/>
              <a:t>Let’s discuss ADMIN access in the API. We will avoid the discussion as to whether the ADMIN user should ever access the API, but as developers we do!</a:t>
            </a:r>
          </a:p>
          <a:p>
            <a:pPr marL="0" marR="0" lvl="0" indent="0" defTabSz="228554" eaLnBrk="1" fontAlgn="auto" latinLnBrk="0" hangingPunct="1">
              <a:lnSpc>
                <a:spcPct val="117999"/>
              </a:lnSpc>
              <a:spcBef>
                <a:spcPts val="0"/>
              </a:spcBef>
              <a:spcAft>
                <a:spcPts val="0"/>
              </a:spcAft>
              <a:buClrTx/>
              <a:buSzTx/>
              <a:buFontTx/>
              <a:buNone/>
              <a:tabLst/>
              <a:defRPr/>
            </a:pPr>
            <a:r>
              <a:rPr lang="en-US" dirty="0">
                <a:sym typeface="Wingdings" panose="05000000000000000000" pitchFamily="2" charset="2"/>
              </a:rPr>
              <a:t>The </a:t>
            </a:r>
            <a:r>
              <a:rPr lang="en-US" b="1" dirty="0">
                <a:sym typeface="Wingdings" panose="05000000000000000000" pitchFamily="2" charset="2"/>
              </a:rPr>
              <a:t>ADMIN</a:t>
            </a:r>
            <a:r>
              <a:rPr lang="en-US" dirty="0">
                <a:sym typeface="Wingdings" panose="05000000000000000000" pitchFamily="2" charset="2"/>
              </a:rPr>
              <a:t> user will require an additional step for accessing the API. The </a:t>
            </a:r>
            <a:r>
              <a:rPr lang="en-US" b="1" dirty="0">
                <a:sym typeface="Wingdings" panose="05000000000000000000" pitchFamily="2" charset="2"/>
              </a:rPr>
              <a:t>web.config </a:t>
            </a:r>
            <a:r>
              <a:rPr lang="en-US" dirty="0">
                <a:sym typeface="Wingdings" panose="05000000000000000000" pitchFamily="2" charset="2"/>
              </a:rPr>
              <a:t>file</a:t>
            </a:r>
            <a:r>
              <a:rPr lang="en-US" b="1" dirty="0">
                <a:sym typeface="Wingdings" panose="05000000000000000000" pitchFamily="2" charset="2"/>
              </a:rPr>
              <a:t> </a:t>
            </a:r>
            <a:r>
              <a:rPr lang="en-US" dirty="0">
                <a:sym typeface="Wingdings" panose="05000000000000000000" pitchFamily="2" charset="2"/>
              </a:rPr>
              <a:t>has a flag indicating whether the ADMIN user is allowed access. This has been implemented for a couple of reasons. The first is that there is a Web API security group per module that restricts standard/normal users from the API. However, the ADMIN user does not pay attention to security groups since ADMIN is a king! The second reason is that the API is publicly exposed (within the company’s firewall). Therefore, the flag in the web.config file is defaulted to false and thereby disabling ADMIN access.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64</a:t>
            </a:fld>
            <a:endParaRPr lang="en-US"/>
          </a:p>
        </p:txBody>
      </p:sp>
    </p:spTree>
    <p:extLst>
      <p:ext uri="{BB962C8B-B14F-4D97-AF65-F5344CB8AC3E}">
        <p14:creationId xmlns:p14="http://schemas.microsoft.com/office/powerpoint/2010/main" val="2345537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our Sage 300 Web API!</a:t>
            </a:r>
          </a:p>
          <a:p>
            <a:r>
              <a:rPr lang="en-US" dirty="0"/>
              <a:t>There are numerous benefits to using it, such as:</a:t>
            </a:r>
          </a:p>
          <a:p>
            <a:pPr marL="171450" indent="-171450">
              <a:buFont typeface="Arial" panose="020B0604020202020204" pitchFamily="34" charset="0"/>
              <a:buChar char="•"/>
            </a:pPr>
            <a:r>
              <a:rPr lang="en-US" dirty="0"/>
              <a:t>It is quick and easy to use whether you are using Swagger to access it or have written a coded access</a:t>
            </a:r>
          </a:p>
          <a:p>
            <a:pPr marL="171450" indent="-171450">
              <a:buFont typeface="Arial" panose="020B0604020202020204" pitchFamily="34" charset="0"/>
              <a:buChar char="•"/>
            </a:pPr>
            <a:r>
              <a:rPr lang="en-US" dirty="0"/>
              <a:t>The structured nature of the endpoints (segments, version, resources, naming conventions, etc.) along with the OData implementation makes for a consistent experience. And consistency is the key!</a:t>
            </a:r>
          </a:p>
          <a:p>
            <a:pPr marL="171450" indent="-171450">
              <a:buFont typeface="Arial" panose="020B0604020202020204" pitchFamily="34" charset="0"/>
              <a:buChar char="•"/>
            </a:pPr>
            <a:r>
              <a:rPr lang="en-US" dirty="0"/>
              <a:t>It supports JSON for a smaller and faster payload plus the payloads can even be minimized to only require requested and/or required fields</a:t>
            </a:r>
          </a:p>
          <a:p>
            <a:pPr marL="171450" indent="-171450">
              <a:buFont typeface="Arial" panose="020B0604020202020204" pitchFamily="34" charset="0"/>
              <a:buChar char="•"/>
            </a:pPr>
            <a:r>
              <a:rPr lang="en-US" dirty="0"/>
              <a:t>Finally, the API can play an important role in any integration, testing, debugging, or validation story</a:t>
            </a:r>
          </a:p>
          <a:p>
            <a:endParaRPr lang="en-US" dirty="0"/>
          </a:p>
          <a:p>
            <a:r>
              <a:rPr lang="en-US" dirty="0"/>
              <a:t>Let’s move on to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65</a:t>
            </a:fld>
            <a:endParaRPr lang="en-US"/>
          </a:p>
        </p:txBody>
      </p:sp>
    </p:spTree>
    <p:extLst>
      <p:ext uri="{BB962C8B-B14F-4D97-AF65-F5344CB8AC3E}">
        <p14:creationId xmlns:p14="http://schemas.microsoft.com/office/powerpoint/2010/main" val="2855025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SDK is to get developers up and running quickly and easily. </a:t>
            </a:r>
          </a:p>
          <a:p>
            <a:endParaRPr lang="en-US" dirty="0"/>
          </a:p>
          <a:p>
            <a:r>
              <a:rPr lang="en-US" sz="1200" b="0" i="0" kern="1200" dirty="0">
                <a:solidFill>
                  <a:schemeClr val="tx1"/>
                </a:solidFill>
                <a:effectLst/>
                <a:latin typeface="Helvetica Neue"/>
                <a:ea typeface="Helvetica Neue"/>
                <a:cs typeface="Helvetica Neue"/>
                <a:sym typeface="Helvetica Neue"/>
              </a:rPr>
              <a:t>The SDK includes productivity tools (wizards and utilities) for the generation and customization of Web UIs. It also includes documentation, language resources, standalone and customization samples, and even source code for the wizards, utilities, and even samples.</a:t>
            </a:r>
          </a:p>
          <a:p>
            <a:endParaRPr lang="en-US" sz="1200" b="0" i="0" kern="1200" dirty="0">
              <a:solidFill>
                <a:schemeClr val="tx1"/>
              </a:solidFill>
              <a:effectLst/>
              <a:latin typeface="Helvetica Neue"/>
              <a:ea typeface="Helvetica Neue"/>
              <a:cs typeface="Helvetica Neue"/>
              <a:sym typeface="Helvetica Neue"/>
            </a:endParaRPr>
          </a:p>
          <a:p>
            <a:r>
              <a:rPr lang="en-US" sz="1200" b="0" i="0" kern="1200" dirty="0">
                <a:solidFill>
                  <a:schemeClr val="tx1"/>
                </a:solidFill>
                <a:effectLst/>
                <a:latin typeface="Helvetica Neue"/>
                <a:ea typeface="Helvetica Neue"/>
                <a:cs typeface="Helvetica Neue"/>
                <a:sym typeface="Helvetica Neue"/>
              </a:rPr>
              <a:t>The Sage 300 ISV and Development Partner community have applications, add-ons, and plug-ins for Sage 300. These are very exciting and are the life blood to the community and were built with the Sage 300 SDK (non-web) in order to ensure compatibility with Sage frameworks and the Sage 300 application.</a:t>
            </a:r>
          </a:p>
          <a:p>
            <a:r>
              <a:rPr lang="en-US" sz="1200" b="0" i="0" kern="1200" dirty="0">
                <a:solidFill>
                  <a:schemeClr val="tx1"/>
                </a:solidFill>
                <a:effectLst/>
                <a:latin typeface="Helvetica Neue"/>
                <a:ea typeface="Helvetica Neue"/>
                <a:cs typeface="Helvetica Neue"/>
                <a:sym typeface="Helvetica Neue"/>
              </a:rPr>
              <a:t>It is these applications and customizations that will need to be re-written for Sage 300’s web screens. The SDK will aid in getting screens developed quicker by creating a Visual Studio solution based upon the same structure which Sage 300 uses internally. It will also generate code for a screen/report based upon a business view or business views or a report.</a:t>
            </a:r>
          </a:p>
          <a:p>
            <a:endParaRPr lang="en-US" sz="1200" b="0" i="0" kern="1200" dirty="0">
              <a:solidFill>
                <a:schemeClr val="tx1"/>
              </a:solidFill>
              <a:effectLst/>
              <a:latin typeface="Helvetica Neue"/>
              <a:ea typeface="Helvetica Neue"/>
              <a:cs typeface="Helvetica Neue"/>
              <a:sym typeface="Helvetica Neue"/>
            </a:endParaRPr>
          </a:p>
          <a:p>
            <a:r>
              <a:rPr lang="en-US" sz="1400" b="0" i="0" kern="1200" dirty="0">
                <a:solidFill>
                  <a:schemeClr val="tx1"/>
                </a:solidFill>
                <a:effectLst/>
                <a:latin typeface="Helvetica Neue"/>
                <a:ea typeface="Helvetica Neue"/>
                <a:cs typeface="Helvetica Neue"/>
                <a:sym typeface="Helvetica Neue"/>
              </a:rPr>
              <a:t>Let’s start looking at the SDK with the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67</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First off is the </a:t>
            </a:r>
            <a:r>
              <a:rPr lang="en-US" sz="1200" b="1" kern="1200" dirty="0">
                <a:solidFill>
                  <a:schemeClr val="tx1"/>
                </a:solidFill>
                <a:effectLst/>
                <a:latin typeface="Helvetica Neue"/>
                <a:ea typeface="Helvetica Neue"/>
                <a:cs typeface="Helvetica Neue"/>
                <a:sym typeface="Helvetica Neue"/>
              </a:rPr>
              <a:t>Solution Wizard, </a:t>
            </a:r>
            <a:r>
              <a:rPr lang="en-US" sz="1200" b="0" kern="1200" dirty="0">
                <a:solidFill>
                  <a:schemeClr val="tx1"/>
                </a:solidFill>
                <a:effectLst/>
                <a:latin typeface="Helvetica Neue"/>
                <a:ea typeface="Helvetica Neue"/>
                <a:cs typeface="Helvetica Neue"/>
                <a:sym typeface="Helvetica Neue"/>
              </a:rPr>
              <a:t>which is a Visual Studio plugin, it is invoked from the New Project dialog in the Visual Studio IDE. It </a:t>
            </a:r>
            <a:r>
              <a:rPr lang="en-US" sz="1200" kern="1200" dirty="0">
                <a:solidFill>
                  <a:schemeClr val="tx1"/>
                </a:solidFill>
                <a:effectLst/>
                <a:latin typeface="Helvetica Neue"/>
                <a:ea typeface="Helvetica Neue"/>
                <a:cs typeface="Helvetica Neue"/>
                <a:sym typeface="Helvetica Neue"/>
              </a:rPr>
              <a:t>will create the required projects in preparation for creating screens, reports, inquiries, etc. The solution created is aligned with how ASP.NET tools create solutions and allows the wizard to leverage everything built into Visual Studio. Therefore, instead of a separate utility, the wizard is embedded directly into the IDE for efficiency.</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Six projects created in the solution:</a:t>
            </a:r>
          </a:p>
          <a:p>
            <a:endParaRPr lang="en-US" sz="1200" kern="1200" dirty="0">
              <a:solidFill>
                <a:schemeClr val="tx1"/>
              </a:solidFill>
              <a:effectLst/>
              <a:latin typeface="Helvetica Neue"/>
              <a:ea typeface="Helvetica Neue"/>
              <a:cs typeface="Helvetica Neue"/>
              <a:sym typeface="Helvetica Neue"/>
            </a:endParaRPr>
          </a:p>
          <a:p>
            <a:pPr lvl="0"/>
            <a:r>
              <a:rPr lang="en-US" sz="1200" b="1" kern="1200" dirty="0">
                <a:solidFill>
                  <a:schemeClr val="tx1"/>
                </a:solidFill>
                <a:effectLst/>
                <a:latin typeface="Helvetica Neue"/>
                <a:ea typeface="Helvetica Neue"/>
                <a:cs typeface="Helvetica Neue"/>
                <a:sym typeface="Helvetica Neue"/>
              </a:rPr>
              <a:t>Business Repository Project - </a:t>
            </a:r>
            <a:r>
              <a:rPr lang="en-US" sz="1200" b="0" kern="1200" dirty="0">
                <a:solidFill>
                  <a:schemeClr val="tx1"/>
                </a:solidFill>
                <a:effectLst/>
                <a:latin typeface="Helvetica Neue"/>
                <a:ea typeface="Helvetica Neue"/>
                <a:cs typeface="Helvetica Neue"/>
                <a:sym typeface="Helvetica Neue"/>
              </a:rPr>
              <a:t>C</a:t>
            </a:r>
            <a:r>
              <a:rPr lang="en-US" sz="1200" kern="1200" dirty="0">
                <a:solidFill>
                  <a:schemeClr val="tx1"/>
                </a:solidFill>
                <a:effectLst/>
                <a:latin typeface="Helvetica Neue"/>
                <a:ea typeface="Helvetica Neue"/>
                <a:cs typeface="Helvetica Neue"/>
                <a:sym typeface="Helvetica Neue"/>
              </a:rPr>
              <a:t>ode files for the Entity Repositories, Entity Mappers, Menu Navigation XML, Security Constants.</a:t>
            </a:r>
          </a:p>
          <a:p>
            <a:pPr lvl="0"/>
            <a:r>
              <a:rPr lang="en-US" sz="1200" b="1" kern="1200" dirty="0">
                <a:solidFill>
                  <a:schemeClr val="tx1"/>
                </a:solidFill>
                <a:effectLst/>
                <a:latin typeface="Helvetica Neue"/>
                <a:ea typeface="Helvetica Neue"/>
                <a:cs typeface="Helvetica Neue"/>
                <a:sym typeface="Helvetica Neue"/>
              </a:rPr>
              <a:t>Interfaces Project -  </a:t>
            </a:r>
            <a:r>
              <a:rPr lang="en-US" sz="1200" kern="1200" dirty="0">
                <a:solidFill>
                  <a:schemeClr val="tx1"/>
                </a:solidFill>
                <a:effectLst/>
                <a:latin typeface="Helvetica Neue"/>
                <a:ea typeface="Helvetica Neue"/>
                <a:cs typeface="Helvetica Neue"/>
                <a:sym typeface="Helvetica Neue"/>
              </a:rPr>
              <a:t>Code files for the Entity Repository/Service Interfaces.</a:t>
            </a:r>
          </a:p>
          <a:p>
            <a:pPr lvl="0"/>
            <a:r>
              <a:rPr lang="en-US" sz="1200" b="1" kern="1200" dirty="0">
                <a:solidFill>
                  <a:schemeClr val="tx1"/>
                </a:solidFill>
                <a:effectLst/>
                <a:latin typeface="Helvetica Neue"/>
                <a:ea typeface="Helvetica Neue"/>
                <a:cs typeface="Helvetica Neue"/>
                <a:sym typeface="Helvetica Neue"/>
              </a:rPr>
              <a:t>Models Project - </a:t>
            </a:r>
            <a:r>
              <a:rPr lang="en-US" sz="1200" kern="1200" dirty="0">
                <a:solidFill>
                  <a:schemeClr val="tx1"/>
                </a:solidFill>
                <a:effectLst/>
                <a:latin typeface="Helvetica Neue"/>
                <a:ea typeface="Helvetica Neue"/>
                <a:cs typeface="Helvetica Neue"/>
                <a:sym typeface="Helvetica Neue"/>
              </a:rPr>
              <a:t>Code files for the Models, Model Enumerations, etc.</a:t>
            </a:r>
          </a:p>
          <a:p>
            <a:pPr lvl="0"/>
            <a:r>
              <a:rPr lang="en-US" sz="1200" b="1" kern="1200" dirty="0">
                <a:solidFill>
                  <a:schemeClr val="tx1"/>
                </a:solidFill>
                <a:effectLst/>
                <a:latin typeface="Helvetica Neue"/>
                <a:ea typeface="Helvetica Neue"/>
                <a:cs typeface="Helvetica Neue"/>
                <a:sym typeface="Helvetica Neue"/>
              </a:rPr>
              <a:t>Resources Project - </a:t>
            </a:r>
            <a:r>
              <a:rPr lang="en-US" sz="1200" kern="1200" dirty="0">
                <a:solidFill>
                  <a:schemeClr val="tx1"/>
                </a:solidFill>
                <a:effectLst/>
                <a:latin typeface="Helvetica Neue"/>
                <a:ea typeface="Helvetica Neue"/>
                <a:cs typeface="Helvetica Neue"/>
                <a:sym typeface="Helvetica Neue"/>
              </a:rPr>
              <a:t>Code files for the Resources (Resx Files)</a:t>
            </a:r>
          </a:p>
          <a:p>
            <a:pPr lvl="0"/>
            <a:r>
              <a:rPr lang="en-US" sz="1200" b="1" kern="1200" dirty="0">
                <a:solidFill>
                  <a:schemeClr val="tx1"/>
                </a:solidFill>
                <a:effectLst/>
                <a:latin typeface="Helvetica Neue"/>
                <a:ea typeface="Helvetica Neue"/>
                <a:cs typeface="Helvetica Neue"/>
                <a:sym typeface="Helvetica Neue"/>
              </a:rPr>
              <a:t>Services Project - </a:t>
            </a:r>
            <a:r>
              <a:rPr lang="en-US" sz="1200" kern="1200" dirty="0">
                <a:solidFill>
                  <a:schemeClr val="tx1"/>
                </a:solidFill>
                <a:effectLst/>
                <a:latin typeface="Helvetica Neue"/>
                <a:ea typeface="Helvetica Neue"/>
                <a:cs typeface="Helvetica Neue"/>
                <a:sym typeface="Helvetica Neue"/>
              </a:rPr>
              <a:t>Code files for the Services.</a:t>
            </a:r>
          </a:p>
          <a:p>
            <a:pPr lvl="0"/>
            <a:r>
              <a:rPr lang="en-US" sz="1200" b="1" kern="1200" dirty="0">
                <a:solidFill>
                  <a:schemeClr val="tx1"/>
                </a:solidFill>
                <a:effectLst/>
                <a:latin typeface="Helvetica Neue"/>
                <a:ea typeface="Helvetica Neue"/>
                <a:cs typeface="Helvetica Neue"/>
                <a:sym typeface="Helvetica Neue"/>
              </a:rPr>
              <a:t>Web Project - </a:t>
            </a:r>
            <a:r>
              <a:rPr lang="en-US" sz="1200" kern="1200" dirty="0">
                <a:solidFill>
                  <a:schemeClr val="tx1"/>
                </a:solidFill>
                <a:effectLst/>
                <a:latin typeface="Helvetica Neue"/>
                <a:ea typeface="Helvetica Neue"/>
                <a:cs typeface="Helvetica Neue"/>
                <a:sym typeface="Helvetica Neue"/>
              </a:rPr>
              <a:t>Code files based upon MVC patterns (Controllers, View Models, JavaScript, Razor Views, Configuration files, and so on.</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68</a:t>
            </a:fld>
            <a:endParaRPr lang="en-US"/>
          </a:p>
        </p:txBody>
      </p:sp>
    </p:spTree>
    <p:extLst>
      <p:ext uri="{BB962C8B-B14F-4D97-AF65-F5344CB8AC3E}">
        <p14:creationId xmlns:p14="http://schemas.microsoft.com/office/powerpoint/2010/main" val="18857849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Code Generation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generate code in the different projects based upon the selected code type. All code types generate the set of code required to fully compile and run a screen. The projects are aligned with how Sage internal developers create their web screen projects. Accessing the wizard from the right-click of the solution within the Solution Explorer window is ideal since this wizard is available in the IDE and we will be generating code for all projects in the solution.</a:t>
            </a: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There are different code types associated with the behavior of the screen:</a:t>
            </a:r>
          </a:p>
          <a:p>
            <a:pPr lvl="0"/>
            <a:r>
              <a:rPr lang="en-US" sz="1200" b="1" kern="1200" dirty="0">
                <a:solidFill>
                  <a:schemeClr val="tx1"/>
                </a:solidFill>
                <a:effectLst/>
                <a:latin typeface="Helvetica Neue"/>
                <a:ea typeface="Helvetica Neue"/>
                <a:cs typeface="Helvetica Neue"/>
                <a:sym typeface="Helvetica Neue"/>
              </a:rPr>
              <a:t>Flat Code Type - </a:t>
            </a:r>
            <a:r>
              <a:rPr lang="en-US" sz="1200" kern="1200" dirty="0">
                <a:solidFill>
                  <a:schemeClr val="tx1"/>
                </a:solidFill>
                <a:effectLst/>
                <a:latin typeface="Helvetica Neue"/>
                <a:ea typeface="Helvetica Neue"/>
                <a:cs typeface="Helvetica Neue"/>
                <a:sym typeface="Helvetica Neue"/>
              </a:rPr>
              <a:t>Simple setup screens using the </a:t>
            </a:r>
            <a:r>
              <a:rPr lang="en-US" sz="1200" b="1" kern="1200" dirty="0">
                <a:solidFill>
                  <a:schemeClr val="tx1"/>
                </a:solidFill>
                <a:effectLst/>
                <a:latin typeface="Helvetica Neue"/>
                <a:ea typeface="Helvetica Neue"/>
                <a:cs typeface="Helvetica Neue"/>
                <a:sym typeface="Helvetica Neue"/>
              </a:rPr>
              <a:t>FlatRepository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Process Code Type - </a:t>
            </a:r>
            <a:r>
              <a:rPr lang="en-US" sz="1200" kern="1200" dirty="0">
                <a:solidFill>
                  <a:schemeClr val="tx1"/>
                </a:solidFill>
                <a:effectLst/>
                <a:latin typeface="Helvetica Neue"/>
                <a:ea typeface="Helvetica Neue"/>
                <a:cs typeface="Helvetica Neue"/>
                <a:sym typeface="Helvetica Neue"/>
              </a:rPr>
              <a:t>Process screens (long running screens usually with a progress meter) using the </a:t>
            </a:r>
            <a:r>
              <a:rPr lang="en-US" sz="1200" b="1" kern="1200" dirty="0">
                <a:solidFill>
                  <a:schemeClr val="tx1"/>
                </a:solidFill>
                <a:effectLst/>
                <a:latin typeface="Helvetica Neue"/>
                <a:ea typeface="Helvetica Neue"/>
                <a:cs typeface="Helvetica Neue"/>
                <a:sym typeface="Helvetica Neue"/>
              </a:rPr>
              <a:t>ProcessRepository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Dynamic Query Code Type - </a:t>
            </a:r>
            <a:r>
              <a:rPr lang="en-US" sz="1200" kern="1200" dirty="0">
                <a:solidFill>
                  <a:schemeClr val="tx1"/>
                </a:solidFill>
                <a:effectLst/>
                <a:latin typeface="Helvetica Neue"/>
                <a:ea typeface="Helvetica Neue"/>
                <a:cs typeface="Helvetica Neue"/>
                <a:sym typeface="Helvetica Neue"/>
              </a:rPr>
              <a:t>Screens without an Accpac Business View (i.e. KPI) or where direct SQL Statements are required for performance. Uses the </a:t>
            </a:r>
            <a:r>
              <a:rPr lang="en-US" sz="1200" b="1" kern="1200" dirty="0">
                <a:solidFill>
                  <a:schemeClr val="tx1"/>
                </a:solidFill>
                <a:effectLst/>
                <a:latin typeface="Helvetica Neue"/>
                <a:ea typeface="Helvetica Neue"/>
                <a:cs typeface="Helvetica Neue"/>
                <a:sym typeface="Helvetica Neue"/>
              </a:rPr>
              <a:t>DynamicQueryRepository</a:t>
            </a:r>
            <a:r>
              <a:rPr lang="en-US" sz="1200" kern="1200" dirty="0">
                <a:solidFill>
                  <a:schemeClr val="tx1"/>
                </a:solidFill>
                <a:effectLst/>
                <a:latin typeface="Helvetica Neue"/>
                <a:ea typeface="Helvetica Neue"/>
                <a:cs typeface="Helvetica Neue"/>
                <a:sym typeface="Helvetica Neue"/>
              </a:rPr>
              <a:t> base class. It uses a model created in the wizard to generate code.</a:t>
            </a:r>
          </a:p>
          <a:p>
            <a:pPr lvl="0"/>
            <a:r>
              <a:rPr lang="en-US" sz="1200" b="1" kern="1200" dirty="0">
                <a:solidFill>
                  <a:schemeClr val="tx1"/>
                </a:solidFill>
                <a:effectLst/>
                <a:latin typeface="Helvetica Neue"/>
                <a:ea typeface="Helvetica Neue"/>
                <a:cs typeface="Helvetica Neue"/>
                <a:sym typeface="Helvetica Neue"/>
              </a:rPr>
              <a:t>Report Code Type - </a:t>
            </a:r>
            <a:r>
              <a:rPr lang="en-US" sz="1200" kern="1200" dirty="0">
                <a:solidFill>
                  <a:schemeClr val="tx1"/>
                </a:solidFill>
                <a:effectLst/>
                <a:latin typeface="Helvetica Neue"/>
                <a:ea typeface="Helvetica Neue"/>
                <a:cs typeface="Helvetica Neue"/>
                <a:sym typeface="Helvetica Neue"/>
              </a:rPr>
              <a:t>Report screens using the </a:t>
            </a:r>
            <a:r>
              <a:rPr lang="en-US" sz="1200" b="1" kern="1200" dirty="0">
                <a:solidFill>
                  <a:schemeClr val="tx1"/>
                </a:solidFill>
                <a:effectLst/>
                <a:latin typeface="Helvetica Neue"/>
                <a:ea typeface="Helvetica Neue"/>
                <a:cs typeface="Helvetica Neue"/>
                <a:sym typeface="Helvetica Neue"/>
              </a:rPr>
              <a:t>ReportRepository</a:t>
            </a:r>
            <a:r>
              <a:rPr lang="en-US" sz="1200" kern="1200" dirty="0">
                <a:solidFill>
                  <a:schemeClr val="tx1"/>
                </a:solidFill>
                <a:effectLst/>
                <a:latin typeface="Helvetica Neue"/>
                <a:ea typeface="Helvetica Neue"/>
                <a:cs typeface="Helvetica Neue"/>
                <a:sym typeface="Helvetica Neue"/>
              </a:rPr>
              <a:t> base class. It uses a model created in the wizard from the selected report to generate code.</a:t>
            </a:r>
          </a:p>
          <a:p>
            <a:pPr lvl="0"/>
            <a:r>
              <a:rPr lang="en-US" sz="1200" b="1" kern="1200" dirty="0">
                <a:solidFill>
                  <a:schemeClr val="tx1"/>
                </a:solidFill>
                <a:effectLst/>
                <a:latin typeface="Helvetica Neue"/>
                <a:ea typeface="Helvetica Neue"/>
                <a:cs typeface="Helvetica Neue"/>
                <a:sym typeface="Helvetica Neue"/>
              </a:rPr>
              <a:t>HeaderDetail Code Type - </a:t>
            </a:r>
            <a:r>
              <a:rPr lang="en-US" sz="1200" kern="1200" dirty="0">
                <a:solidFill>
                  <a:schemeClr val="tx1"/>
                </a:solidFill>
                <a:effectLst/>
                <a:latin typeface="Helvetica Neue"/>
                <a:ea typeface="Helvetica Neue"/>
                <a:cs typeface="Helvetica Neue"/>
                <a:sym typeface="Helvetica Neue"/>
              </a:rPr>
              <a:t>HeaderDetail screens using  the </a:t>
            </a:r>
            <a:r>
              <a:rPr lang="en-US" sz="1200" b="1" kern="1200" dirty="0">
                <a:solidFill>
                  <a:schemeClr val="tx1"/>
                </a:solidFill>
                <a:effectLst/>
                <a:latin typeface="Helvetica Neue"/>
                <a:ea typeface="Helvetica Neue"/>
                <a:cs typeface="Helvetica Neue"/>
                <a:sym typeface="Helvetica Neue"/>
              </a:rPr>
              <a:t>HeaderDetailRepository</a:t>
            </a:r>
            <a:r>
              <a:rPr lang="en-US" sz="1200" kern="1200" dirty="0">
                <a:solidFill>
                  <a:schemeClr val="tx1"/>
                </a:solidFill>
                <a:effectLst/>
                <a:latin typeface="Helvetica Neue"/>
                <a:ea typeface="Helvetica Neue"/>
                <a:cs typeface="Helvetica Neue"/>
                <a:sym typeface="Helvetica Neue"/>
              </a:rPr>
              <a:t> base class. It uses Accpac Business Views to generate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69</a:t>
            </a:fld>
            <a:endParaRPr lang="en-US"/>
          </a:p>
        </p:txBody>
      </p:sp>
    </p:spTree>
    <p:extLst>
      <p:ext uri="{BB962C8B-B14F-4D97-AF65-F5344CB8AC3E}">
        <p14:creationId xmlns:p14="http://schemas.microsoft.com/office/powerpoint/2010/main" val="189181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UI Layout Wizard is a new step that is being added to the Code Generation Wizard. Once a view or views have been specified for creation, there will be an extra step before generation which will give the developer the opportunity to roughly layout the UI. The properties in the new model can be dropped onto a palette indicating their basic placement and their underlying data type will dictate in most cases the widget that will be used, but this can be overridden in some cases. For example, you might want a dropdown control for a list, or you might want radio buttons. The wizard will allow this type of assignment based upon the data type of the property. Additionally, the developer will be able to create tabs and grids and buttons too.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70</a:t>
            </a:fld>
            <a:endParaRPr lang="en-US"/>
          </a:p>
        </p:txBody>
      </p:sp>
    </p:spTree>
    <p:extLst>
      <p:ext uri="{BB962C8B-B14F-4D97-AF65-F5344CB8AC3E}">
        <p14:creationId xmlns:p14="http://schemas.microsoft.com/office/powerpoint/2010/main" val="28135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Finder Definition Generator will allow for the creation of finder definitions. Finders can either be defined in a static JavaScript file or be dynamically created. For finders that are used in multiple places, a common definition is ideal. The UI Layout Wizard will require that fields being specified as requiring a finder have a definition predefined. This wizard will be available from within Visual Studio as a plugin.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71</a:t>
            </a:fld>
            <a:endParaRPr lang="en-US"/>
          </a:p>
        </p:txBody>
      </p:sp>
    </p:spTree>
    <p:extLst>
      <p:ext uri="{BB962C8B-B14F-4D97-AF65-F5344CB8AC3E}">
        <p14:creationId xmlns:p14="http://schemas.microsoft.com/office/powerpoint/2010/main" val="3944437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Language Resource Wizard</a:t>
            </a:r>
            <a:r>
              <a:rPr lang="en-US" sz="1200" b="0" kern="1200" dirty="0">
                <a:solidFill>
                  <a:schemeClr val="tx1"/>
                </a:solidFill>
                <a:effectLst/>
                <a:latin typeface="Helvetica Neue"/>
                <a:ea typeface="Helvetica Neue"/>
                <a:cs typeface="Helvetica Neue"/>
                <a:sym typeface="Helvetica Neue"/>
              </a:rPr>
              <a:t>, which is a Visual Studio plugin, is invoked from the Solution Explorer. It will</a:t>
            </a:r>
            <a:r>
              <a:rPr lang="en-US" sz="1200" b="1" kern="1200" dirty="0">
                <a:solidFill>
                  <a:schemeClr val="tx1"/>
                </a:solidFill>
                <a:effectLst/>
                <a:latin typeface="Helvetica Neue"/>
                <a:ea typeface="Helvetica Neue"/>
                <a:cs typeface="Helvetica Neue"/>
                <a:sym typeface="Helvetica Neue"/>
              </a:rPr>
              <a:t> </a:t>
            </a:r>
            <a:r>
              <a:rPr lang="en-US" sz="1200" kern="1200" dirty="0">
                <a:solidFill>
                  <a:schemeClr val="tx1"/>
                </a:solidFill>
                <a:effectLst/>
                <a:latin typeface="Helvetica Neue"/>
                <a:ea typeface="Helvetica Neue"/>
                <a:cs typeface="Helvetica Neue"/>
                <a:sym typeface="Helvetica Neue"/>
              </a:rPr>
              <a:t>generate new language resources for languages other than the ones currently supported by Sage 300 (English, French, Spanish, Chinese Simplified and Chinese Traditional). </a:t>
            </a:r>
          </a:p>
          <a:p>
            <a:r>
              <a:rPr lang="en-US" sz="1200" kern="1200" dirty="0">
                <a:solidFill>
                  <a:schemeClr val="tx1"/>
                </a:solidFill>
                <a:effectLst/>
                <a:latin typeface="Helvetica Neue"/>
                <a:ea typeface="Helvetica Neue"/>
                <a:cs typeface="Helvetica Neue"/>
                <a:sym typeface="Helvetica Neue"/>
              </a:rPr>
              <a:t>Language resources are provided for this wizard driven by the English resource to create a new language resource specified in the wizard. The next step is translation which the wizard does not do, and the final step is compilation so that the new language resources can be delivered by the partner to a customer. As an added benefit to including the resources in the SDK is the ability to modify our resources if desired!</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Just a note that the web screens may contain messages originating in the web screens or from messages originating in the business layer. The messages originating in the business layer are not available for translation via this utility. That requires some additional steps, but this wizard simplifies the creation of the resources for any new language.</a:t>
            </a:r>
          </a:p>
          <a:p>
            <a:pPr marL="0" marR="0" lvl="0" indent="0" defTabSz="228554" eaLnBrk="1" fontAlgn="auto" latinLnBrk="0" hangingPunct="1">
              <a:lnSpc>
                <a:spcPct val="117999"/>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72</a:t>
            </a:fld>
            <a:endParaRPr lang="en-US"/>
          </a:p>
        </p:txBody>
      </p:sp>
    </p:spTree>
    <p:extLst>
      <p:ext uri="{BB962C8B-B14F-4D97-AF65-F5344CB8AC3E}">
        <p14:creationId xmlns:p14="http://schemas.microsoft.com/office/powerpoint/2010/main" val="2643170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The customization strategy differs drastically between the desktop and the web. Where the desktop is an inheritance model (i.e. the desktop screen’s OCX is inherited and customized as desired), the web strategy is a participation model where a partner or multiple partners may customize the same screen. At the end of the customization process in the web, there is only 1 screen with multiple customizations as opposed to the desktop where there are multiple customized screens.</a:t>
            </a:r>
          </a:p>
          <a:p>
            <a:endParaRPr lang="en-US" sz="1200" b="0" i="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Standalone Customization Wizard </a:t>
            </a:r>
            <a:r>
              <a:rPr lang="en-US" sz="1200" b="0" kern="1200" dirty="0">
                <a:solidFill>
                  <a:schemeClr val="tx1"/>
                </a:solidFill>
                <a:effectLst/>
                <a:latin typeface="Helvetica Neue"/>
                <a:ea typeface="Helvetica Neue"/>
                <a:cs typeface="Helvetica Neue"/>
                <a:sym typeface="Helvetica Neue"/>
              </a:rPr>
              <a:t>is an executable which simplifies and enhances the customization experience where developers are not forced into Visual Studio to create a customization that does not require a Visual Studio solution. It provides a WYSIWYG editor and validations for JSON and XML files. The wizard </a:t>
            </a:r>
            <a:r>
              <a:rPr lang="en-US" sz="1200" kern="1200" dirty="0">
                <a:solidFill>
                  <a:schemeClr val="tx1"/>
                </a:solidFill>
                <a:effectLst/>
                <a:latin typeface="Helvetica Neue"/>
                <a:ea typeface="Helvetica Neue"/>
                <a:cs typeface="Helvetica Neue"/>
                <a:sym typeface="Helvetica Neue"/>
              </a:rPr>
              <a:t>will walk you through screens where you setup the manifest for the customization, select the screen or screens to be customized, select the control or controls (if required) to be added to the screen to support the customization and finally let’s you review the customization before generating the manifest, xml settings file and a JavaScript template file.</a:t>
            </a:r>
          </a:p>
          <a:p>
            <a:endParaRPr lang="en-US" sz="120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Plugin Customization Wizard</a:t>
            </a:r>
            <a:r>
              <a:rPr lang="en-US" sz="1200" b="0" kern="1200" dirty="0">
                <a:solidFill>
                  <a:schemeClr val="tx1"/>
                </a:solidFill>
                <a:effectLst/>
                <a:latin typeface="Helvetica Neue"/>
                <a:ea typeface="Helvetica Neue"/>
                <a:cs typeface="Helvetica Neue"/>
                <a:sym typeface="Helvetica Neue"/>
              </a:rPr>
              <a:t>, which is a Visual Studio plugin , is invoked from the New Project dialog. It simplifies the creation of the Visual Studio solution by reading the JSON manifest created in the standalone customization wizard. This wizard is only required if the customization requires an MVC project (i.e., endpoints). Once the solution is created this wizard will </a:t>
            </a:r>
            <a:r>
              <a:rPr lang="en-US" sz="1200" kern="1200" dirty="0">
                <a:solidFill>
                  <a:schemeClr val="tx1"/>
                </a:solidFill>
                <a:effectLst/>
                <a:latin typeface="Helvetica Neue"/>
                <a:ea typeface="Helvetica Neue"/>
                <a:cs typeface="Helvetica Neue"/>
                <a:sym typeface="Helvetica Neue"/>
              </a:rPr>
              <a:t>update the manifest with relevant information in the manifest when an assembly is attached, such as, Assembly Name, Bootstrapper Name, etc.</a:t>
            </a: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these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73</a:t>
            </a:fld>
            <a:endParaRPr lang="en-US"/>
          </a:p>
        </p:txBody>
      </p:sp>
    </p:spTree>
    <p:extLst>
      <p:ext uri="{BB962C8B-B14F-4D97-AF65-F5344CB8AC3E}">
        <p14:creationId xmlns:p14="http://schemas.microsoft.com/office/powerpoint/2010/main" val="306780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architecture is based on separation of core business logic from user interface and database services. </a:t>
            </a:r>
          </a:p>
          <a:p>
            <a:endParaRPr lang="en-US" dirty="0"/>
          </a:p>
          <a:p>
            <a:r>
              <a:rPr lang="en-US" dirty="0"/>
              <a:t>The Sage 300 Desktop architecture is object-oriented and separates user interface services, core business logic, and database services. The architecture allows for easy adaptation of new user interfaces, while maintaining a single common code base for business logic. </a:t>
            </a:r>
          </a:p>
          <a:p>
            <a:endParaRPr lang="en-US" dirty="0"/>
          </a:p>
          <a:p>
            <a:r>
              <a:rPr lang="en-US" dirty="0"/>
              <a:t>The Sage 300 Desktop screens use Visual Basic 6 to display functionality in a Windows application. However, there are a handful of screens (Number Changers) that use Delphi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Upgrade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upgrade any Visual Studio solution and projects from a prior release in order to be compatible with a new version of Sage 300 and the SDK. Note that the upgrade is only relevant for the previous version as it does not upgrade any version to the current release. </a:t>
            </a:r>
          </a:p>
          <a:p>
            <a:r>
              <a:rPr lang="en-GB" sz="1200" kern="1200" dirty="0">
                <a:solidFill>
                  <a:schemeClr val="tx1"/>
                </a:solidFill>
                <a:effectLst/>
                <a:latin typeface="Helvetica Neue"/>
                <a:ea typeface="Helvetica Neue"/>
                <a:cs typeface="Helvetica Neue"/>
                <a:sym typeface="Helvetica Neue"/>
              </a:rPr>
              <a:t>Every release, Sage may have made changes to global framework files provided in the SDK. Therefore, these files in existing partner solutions will need to be synchronized with the latest versions of these files. The wizard will provide this synchronization. Sage may have also made changes to other framework components or code that was generated by the wizards and even code created by a partner (following a particular pattern or standard). If possible, the wizard will include processes to update this code as well. If code changes are required but it is impossible to codify in the wizard, the steps will be spelled out in the upgrade document for manual processing by the partner.</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As I mentioned, we make every attempt to perform all upgrades by the wizard for a seamless upgrade. However, there are some changes that require manual intervention by the developer.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74</a:t>
            </a:fld>
            <a:endParaRPr lang="en-US"/>
          </a:p>
        </p:txBody>
      </p:sp>
    </p:spTree>
    <p:extLst>
      <p:ext uri="{BB962C8B-B14F-4D97-AF65-F5344CB8AC3E}">
        <p14:creationId xmlns:p14="http://schemas.microsoft.com/office/powerpoint/2010/main" val="271260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ViewField Attributes Wizard, </a:t>
            </a:r>
            <a:r>
              <a:rPr lang="en-US" sz="1200" b="0" kern="1200" dirty="0">
                <a:solidFill>
                  <a:schemeClr val="tx1"/>
                </a:solidFill>
                <a:effectLst/>
                <a:latin typeface="Helvetica Neue"/>
                <a:ea typeface="Helvetica Neue"/>
                <a:cs typeface="Helvetica Neue"/>
                <a:sym typeface="Helvetica Neue"/>
              </a:rPr>
              <a:t>which is a Visual Studio executable, is not delivered as a binary in the Web SDK’s bin folder. This is because usage of this wizard by a third-party will require modifications to the wizard prior to running.</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modify the model classes in the solution’s ‘Models’ project to add the ViewField attribute to public properties and hydrate the attribute properties from the underlying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these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75</a:t>
            </a:fld>
            <a:endParaRPr lang="en-US"/>
          </a:p>
        </p:txBody>
      </p:sp>
    </p:spTree>
    <p:extLst>
      <p:ext uri="{BB962C8B-B14F-4D97-AF65-F5344CB8AC3E}">
        <p14:creationId xmlns:p14="http://schemas.microsoft.com/office/powerpoint/2010/main" val="3962256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Documentation is an important aspect of an SDK and there are documents which are a required reading for any developer creating screens or customizations.</a:t>
            </a:r>
          </a:p>
          <a:p>
            <a:r>
              <a:rPr lang="en-US" sz="1200" b="0" i="0" kern="1200" dirty="0">
                <a:solidFill>
                  <a:schemeClr val="tx1"/>
                </a:solidFill>
                <a:effectLst/>
                <a:latin typeface="Helvetica Neue"/>
                <a:ea typeface="Helvetica Neue"/>
                <a:cs typeface="Helvetica Neue"/>
                <a:sym typeface="Helvetica Neue"/>
              </a:rPr>
              <a:t>You will find documents on the architecture of the Sage 300 web application and various tutorials for creating web screens. There is a great document once the architecture documents have been reviewed which explains why it is important to understand the process and flow of the web screens and what is being created via the wizards.</a:t>
            </a:r>
          </a:p>
          <a:p>
            <a:r>
              <a:rPr lang="en-US" sz="1200" b="0" i="0" kern="1200" dirty="0">
                <a:solidFill>
                  <a:schemeClr val="tx1"/>
                </a:solidFill>
                <a:effectLst/>
                <a:latin typeface="Helvetica Neue"/>
                <a:ea typeface="Helvetica Neue"/>
                <a:cs typeface="Helvetica Neue"/>
                <a:sym typeface="Helvetica Neue"/>
              </a:rPr>
              <a:t>There is a CHM file to assist external developers in drilling down into the various common and core libraries on valuable and required methods and functions.</a:t>
            </a:r>
          </a:p>
          <a:p>
            <a:r>
              <a:rPr lang="en-US" sz="1200" b="0" i="0" kern="1200" dirty="0">
                <a:solidFill>
                  <a:schemeClr val="tx1"/>
                </a:solidFill>
                <a:effectLst/>
                <a:latin typeface="Helvetica Neue"/>
                <a:ea typeface="Helvetica Neue"/>
                <a:cs typeface="Helvetica Neue"/>
                <a:sym typeface="Helvetica Neue"/>
              </a:rPr>
              <a:t>There are two pattern documents. One is for Visual Design Patterns and the other is for Code Patterns. The Visual Design Patterns document presents the Visual Basic components and what are analogous components in the web screens. This is a great document for not only understanding how the Visual Basic screens compare to the web screens, but for also understanding the styling and sizing of the web screens. </a:t>
            </a:r>
          </a:p>
          <a:p>
            <a:r>
              <a:rPr lang="en-US" sz="1200" b="0" i="0" kern="1200" dirty="0">
                <a:solidFill>
                  <a:schemeClr val="tx1"/>
                </a:solidFill>
                <a:effectLst/>
                <a:latin typeface="Helvetica Neue"/>
                <a:ea typeface="Helvetica Neue"/>
                <a:cs typeface="Helvetica Neue"/>
                <a:sym typeface="Helvetica Neue"/>
              </a:rPr>
              <a:t>There are standards documents that are a required reading before any development begins. They explain the standards used for managed code, JavaScript and CSHTML.</a:t>
            </a:r>
          </a:p>
          <a:p>
            <a:r>
              <a:rPr lang="en-US" sz="1200" b="0" i="0" kern="1200" dirty="0">
                <a:solidFill>
                  <a:schemeClr val="tx1"/>
                </a:solidFill>
                <a:effectLst/>
                <a:latin typeface="Helvetica Neue"/>
                <a:ea typeface="Helvetica Neue"/>
                <a:cs typeface="Helvetica Neue"/>
                <a:sym typeface="Helvetica Neue"/>
              </a:rPr>
              <a:t>There is an upgrade guide which explains the steps being performed by the Upgrade Wizard plus additional documents for manual steps that the Wizard is unable to perform.</a:t>
            </a:r>
          </a:p>
          <a:p>
            <a:r>
              <a:rPr lang="en-US" sz="1200" b="0" i="0" kern="1200" dirty="0">
                <a:solidFill>
                  <a:schemeClr val="tx1"/>
                </a:solidFill>
                <a:effectLst/>
                <a:latin typeface="Helvetica Neue"/>
                <a:ea typeface="Helvetica Neue"/>
                <a:cs typeface="Helvetica Neue"/>
                <a:sym typeface="Helvetica Neue"/>
              </a:rPr>
              <a:t>There are resource and developer reference documents for the API.</a:t>
            </a:r>
          </a:p>
          <a:p>
            <a:r>
              <a:rPr lang="en-US" dirty="0"/>
              <a:t>There are documents which walk you through using the wizards. These are a must read for any developer writing a module or a customization as they explain and illustrate the flow of the wizards and explain the solutions, projects and code generated by the various wizards.</a:t>
            </a:r>
          </a:p>
          <a:p>
            <a:r>
              <a:rPr lang="en-US" sz="1200" b="0" kern="1200" dirty="0">
                <a:solidFill>
                  <a:schemeClr val="tx1"/>
                </a:solidFill>
                <a:effectLst/>
                <a:latin typeface="Helvetica Neue"/>
                <a:ea typeface="Helvetica Neue"/>
                <a:cs typeface="Helvetica Neue"/>
                <a:sym typeface="Helvetica Neue"/>
              </a:rPr>
              <a:t>There can never be enough documentation, and we recognize that more is needed in the SDK. This is on our roadmap to deliver more docs!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76</a:t>
            </a:fld>
            <a:endParaRPr lang="en-US"/>
          </a:p>
        </p:txBody>
      </p:sp>
    </p:spTree>
    <p:extLst>
      <p:ext uri="{BB962C8B-B14F-4D97-AF65-F5344CB8AC3E}">
        <p14:creationId xmlns:p14="http://schemas.microsoft.com/office/powerpoint/2010/main" val="41050926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Language resources are included in the SDK. These are the language resources used by the Sage 300 web screens and can be leveraged by the Language Resource Wizard to generate resources for a non-supported language. As mentioned earlier, these are only the resources for the web screens as the desktop has its own set of resource files (DLLS).</a:t>
            </a:r>
          </a:p>
          <a:p>
            <a:r>
              <a:rPr lang="en-US" sz="1200" kern="1200" dirty="0">
                <a:solidFill>
                  <a:schemeClr val="tx1"/>
                </a:solidFill>
                <a:effectLst/>
                <a:latin typeface="Helvetica Neue"/>
                <a:ea typeface="Helvetica Neue"/>
                <a:cs typeface="Helvetica Neue"/>
                <a:sym typeface="Helvetica Neue"/>
              </a:rPr>
              <a:t>A couple of notes on the resource files: </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Not all resource files require localization as some as used to store operands, SQL statements and other information.</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There are global resources, module resources and screen resources. This hierarchy is basically the same as the desktop resource structure in an effort to minimize localizations and to re-use commonly used strings.</a:t>
            </a:r>
          </a:p>
          <a:p>
            <a:pPr marL="0" indent="0">
              <a:buNone/>
            </a:pPr>
            <a:endParaRPr lang="en-US" sz="1200" kern="1200" dirty="0">
              <a:solidFill>
                <a:schemeClr val="tx1"/>
              </a:solidFill>
              <a:effectLst/>
              <a:latin typeface="Helvetica Neue"/>
              <a:ea typeface="Helvetica Neue"/>
              <a:cs typeface="Helvetica Neue"/>
              <a:sym typeface="Helvetica Neue"/>
            </a:endParaRPr>
          </a:p>
          <a:p>
            <a:pPr marL="0" indent="0">
              <a:buNone/>
            </a:pPr>
            <a:r>
              <a:rPr lang="en-US" sz="1200" kern="1200" dirty="0">
                <a:solidFill>
                  <a:schemeClr val="tx1"/>
                </a:solidFill>
                <a:effectLst/>
                <a:latin typeface="Helvetica Neue"/>
                <a:ea typeface="Helvetica Neue"/>
                <a:cs typeface="Helvetica Neue"/>
                <a:sym typeface="Helvetica Neue"/>
              </a:rPr>
              <a:t>Let’s look at the samples.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77</a:t>
            </a:fld>
            <a:endParaRPr lang="en-US"/>
          </a:p>
        </p:txBody>
      </p:sp>
    </p:spTree>
    <p:extLst>
      <p:ext uri="{BB962C8B-B14F-4D97-AF65-F5344CB8AC3E}">
        <p14:creationId xmlns:p14="http://schemas.microsoft.com/office/powerpoint/2010/main" val="3382664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Samples are great learning tools and numerous samples are included to reflect the different screen or code types. These samples are standalone examples of current Sage 300 web screens which can be debugged to understand the structures, the code flow, and the interaction of the various components. There is a README file in the root folder of the samples which discusses compiling and even a prerequisite (Environment Var) that must be established prior to running the samples. But, once this is setup, it is simply a matter of loading, resolving Nuget references, compiling, and debugging.</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The samples listed here reflect processing, flat, report, and header detail code types. Of special note on the processing type, the Clear Statistics sample, is that there is a SQL script that must be applied to the Portal/Sage Landlord database since a processing code type involves our workflow engine and this is driven from our Portal/Landlord database. There is a README file in the folder for that sample. It is required reading!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78</a:t>
            </a:fld>
            <a:endParaRPr lang="en-US"/>
          </a:p>
        </p:txBody>
      </p:sp>
    </p:spTree>
    <p:extLst>
      <p:ext uri="{BB962C8B-B14F-4D97-AF65-F5344CB8AC3E}">
        <p14:creationId xmlns:p14="http://schemas.microsoft.com/office/powerpoint/2010/main" val="39316951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Sage 300 Web SDK Web API Integration Sample </a:t>
            </a:r>
            <a:r>
              <a:rPr lang="en-US" b="0" dirty="0"/>
              <a:t>uses a C# console program to illustrate how easy it is to make web </a:t>
            </a:r>
            <a:r>
              <a:rPr lang="en-US" b="0" dirty="0" err="1"/>
              <a:t>api</a:t>
            </a:r>
            <a:r>
              <a:rPr lang="en-US" b="0" dirty="0"/>
              <a:t> calls</a:t>
            </a:r>
            <a:r>
              <a:rPr lang="en-US" dirty="0"/>
              <a:t>.</a:t>
            </a:r>
          </a:p>
          <a:p>
            <a:endParaRPr lang="en-US" dirty="0"/>
          </a:p>
          <a:p>
            <a:r>
              <a:rPr lang="en-US" dirty="0"/>
              <a:t>The sample program is already complete and ready to go, but if you prefer to create it manually, the </a:t>
            </a:r>
            <a:r>
              <a:rPr lang="en-US" sz="1200" b="1" kern="1200" dirty="0" err="1">
                <a:solidFill>
                  <a:schemeClr val="tx1"/>
                </a:solidFill>
                <a:effectLst/>
                <a:latin typeface="+mn-lt"/>
                <a:ea typeface="+mn-ea"/>
                <a:cs typeface="+mn-cs"/>
              </a:rPr>
              <a:t>WebAPI_SampleIntegration_Instructions</a:t>
            </a:r>
            <a:r>
              <a:rPr lang="en-US" sz="1200" kern="1200" dirty="0">
                <a:solidFill>
                  <a:schemeClr val="tx1"/>
                </a:solidFill>
                <a:effectLst/>
                <a:latin typeface="+mn-lt"/>
                <a:ea typeface="+mn-ea"/>
                <a:cs typeface="+mn-cs"/>
              </a:rPr>
              <a:t> Word document in the </a:t>
            </a:r>
            <a:r>
              <a:rPr lang="en-US" b="1" dirty="0"/>
              <a:t>samples/</a:t>
            </a:r>
            <a:r>
              <a:rPr lang="en-US" b="1" dirty="0" err="1"/>
              <a:t>WebAPI_SampleIntegration</a:t>
            </a:r>
            <a:r>
              <a:rPr lang="en-US" b="1" dirty="0"/>
              <a:t> </a:t>
            </a:r>
            <a:r>
              <a:rPr lang="en-US" sz="1200" kern="1200" dirty="0">
                <a:solidFill>
                  <a:schemeClr val="tx1"/>
                </a:solidFill>
                <a:effectLst/>
                <a:latin typeface="+mn-lt"/>
                <a:ea typeface="+mn-ea"/>
                <a:cs typeface="+mn-cs"/>
              </a:rPr>
              <a:t>folder of the Web SDK provides a step-by-step tutorial for creating this sample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sample, you will programmatically create a customer, update the customer, create an order, invoke the inventory control’s day end, post an invoice and finally create a batch all through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This is a great sample for getting used to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and programmatically driving it as well.</a:t>
            </a:r>
            <a:endParaRPr lang="en-US" dirty="0"/>
          </a:p>
          <a:p>
            <a:endParaRPr lang="en-US" dirty="0"/>
          </a:p>
          <a:p>
            <a:r>
              <a:rPr lang="en-US" sz="1100" kern="1200" dirty="0">
                <a:solidFill>
                  <a:schemeClr val="tx1"/>
                </a:solidFill>
                <a:effectLst/>
                <a:latin typeface="Helvetica Neue"/>
                <a:ea typeface="Helvetica Neue"/>
                <a:cs typeface="Helvetica Neue"/>
                <a:sym typeface="Helvetica Neue"/>
              </a:rPr>
              <a:t>So, is source included in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79</a:t>
            </a:fld>
            <a:endParaRPr lang="en-US"/>
          </a:p>
        </p:txBody>
      </p:sp>
    </p:spTree>
    <p:extLst>
      <p:ext uri="{BB962C8B-B14F-4D97-AF65-F5344CB8AC3E}">
        <p14:creationId xmlns:p14="http://schemas.microsoft.com/office/powerpoint/2010/main" val="3581911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an SDLC. Once the wizards and utilities are registered as plugins (Visual Studio plugins are VSIX files), these wizards accelerate the initial creation of the web screens and customizations. </a:t>
            </a:r>
          </a:p>
          <a:p>
            <a:endParaRPr lang="en-US" dirty="0"/>
          </a:p>
          <a:p>
            <a:r>
              <a:rPr lang="en-US" dirty="0"/>
              <a:t>As this illustration describes, once the wizards are used to generate a solution and starting code for a screen or screens, documentation is referenced, tutorials and samples are viewed, debugged and understood, which feeds into the development cycle of the screen. Thus, acceleration of the development process. Of course, implementing business logic is not a feature of today’s SDK. As I will demonstrate in the What’s coming in August section, we are looking for ways to accelerate the development process by generating more UI elements and as much template and stubbed code as possible.</a:t>
            </a:r>
          </a:p>
        </p:txBody>
      </p:sp>
      <p:sp>
        <p:nvSpPr>
          <p:cNvPr id="4" name="Slide Number Placeholder 3"/>
          <p:cNvSpPr>
            <a:spLocks noGrp="1"/>
          </p:cNvSpPr>
          <p:nvPr>
            <p:ph type="sldNum" sz="quarter" idx="5"/>
          </p:nvPr>
        </p:nvSpPr>
        <p:spPr/>
        <p:txBody>
          <a:bodyPr/>
          <a:lstStyle/>
          <a:p>
            <a:fld id="{E1B92A93-8262-254D-8F5A-CE19795D22F6}" type="slidenum">
              <a:rPr lang="en-US" smtClean="0"/>
              <a:t>80</a:t>
            </a:fld>
            <a:endParaRPr lang="en-US"/>
          </a:p>
        </p:txBody>
      </p:sp>
    </p:spTree>
    <p:extLst>
      <p:ext uri="{BB962C8B-B14F-4D97-AF65-F5344CB8AC3E}">
        <p14:creationId xmlns:p14="http://schemas.microsoft.com/office/powerpoint/2010/main" val="24434543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numerous benefits to the SDK: Accelerated development is just one benefit. The wizards will generate a scaffolded solution while delivering generated code for a more robust starting point while the samples illustrate the structured and organized implementation within our screens. We recognize the Sage 300 developer community and strive to ensure that these implementations are also available to the community. If we can implement something internally then so should an external developer! Of course, a solution and project can be generated from scratch, but why would you?</a:t>
            </a:r>
          </a:p>
          <a:p>
            <a:pPr marL="0" marR="0" lvl="0" indent="0" defTabSz="228554" eaLnBrk="1" fontAlgn="auto" latinLnBrk="0" hangingPunct="1">
              <a:lnSpc>
                <a:spcPct val="117999"/>
              </a:lnSpc>
              <a:spcBef>
                <a:spcPts val="0"/>
              </a:spcBef>
              <a:spcAft>
                <a:spcPts val="0"/>
              </a:spcAft>
              <a:buClrTx/>
              <a:buSzTx/>
              <a:buFontTx/>
              <a:buNone/>
              <a:tabLst/>
              <a:defRPr/>
            </a:pPr>
            <a:r>
              <a:rPr lang="en-US" dirty="0"/>
              <a:t>By providing documentation, samples and generated code, we strive for consistency and best practices in our implementation. </a:t>
            </a:r>
          </a:p>
          <a:p>
            <a:pPr marL="0" marR="0" lvl="0" indent="0" defTabSz="228554" eaLnBrk="1" fontAlgn="auto" latinLnBrk="0" hangingPunct="1">
              <a:lnSpc>
                <a:spcPct val="117999"/>
              </a:lnSpc>
              <a:spcBef>
                <a:spcPts val="0"/>
              </a:spcBef>
              <a:spcAft>
                <a:spcPts val="0"/>
              </a:spcAft>
              <a:buClrTx/>
              <a:buSzTx/>
              <a:buFontTx/>
              <a:buNone/>
              <a:tabLst/>
              <a:defRPr/>
            </a:pPr>
            <a:r>
              <a:rPr lang="en-US" dirty="0"/>
              <a:t>Security is always a concern and a high priority for Sage 300. We perform Penetration Tests and Code Scans to ensure our implementations are secure and consistent, and this is reflected in the code we generate.</a:t>
            </a:r>
          </a:p>
          <a:p>
            <a:pPr marL="0" marR="0" lvl="0" indent="0" defTabSz="228554" eaLnBrk="1" fontAlgn="auto" latinLnBrk="0" hangingPunct="1">
              <a:lnSpc>
                <a:spcPct val="117999"/>
              </a:lnSpc>
              <a:spcBef>
                <a:spcPts val="0"/>
              </a:spcBef>
              <a:spcAft>
                <a:spcPts val="0"/>
              </a:spcAft>
              <a:buClrTx/>
              <a:buSzTx/>
              <a:buFontTx/>
              <a:buNone/>
              <a:tabLst/>
              <a:defRPr/>
            </a:pPr>
            <a:r>
              <a:rPr lang="en-US" dirty="0"/>
              <a:t>The SDK strives for seamless integrations as partner modules and customizations want to blend into the Sage 300 palette and not to be seen as differing from the patterns and practices within the Sage 300.</a:t>
            </a:r>
          </a:p>
          <a:p>
            <a:r>
              <a:rPr lang="en-US" sz="1400" b="0" i="0" kern="1200" dirty="0">
                <a:solidFill>
                  <a:schemeClr val="tx1"/>
                </a:solidFill>
                <a:effectLst/>
                <a:latin typeface="Helvetica Neue"/>
                <a:ea typeface="Helvetica Neue"/>
                <a:cs typeface="Helvetica Neue"/>
                <a:sym typeface="Helvetica Neue"/>
              </a:rPr>
              <a:t>The SDK is open source! All tools can only be so much to everyone in order to consider everyone’s base needs while providing functionality that is easy to use. The open sourcing of the SDK has allowed the community to extend, enhance and even tailor the SDK to their specific needs. Sage wants this community to be successful in the conversion of their applications to the web paradigm. The open sourcing of the SDK will allow those who wish to contribute to the Web SDK to do so in a way that not only addresses their needs, but potentially the needs of others as well.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81</a:t>
            </a:fld>
            <a:endParaRPr lang="en-US"/>
          </a:p>
        </p:txBody>
      </p:sp>
    </p:spTree>
    <p:extLst>
      <p:ext uri="{BB962C8B-B14F-4D97-AF65-F5344CB8AC3E}">
        <p14:creationId xmlns:p14="http://schemas.microsoft.com/office/powerpoint/2010/main" val="27882708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API, the PJC web screen journey has started. As we reach parity with the desktop PJC functionality so will our PJC endpoints.</a:t>
            </a:r>
          </a:p>
          <a:p>
            <a:endParaRPr lang="en-US" dirty="0"/>
          </a:p>
          <a:p>
            <a:r>
              <a:rPr lang="en-US" dirty="0"/>
              <a:t>The API supports Basic Authentication today and it’s on the roadmap to enhance this implementation. Authentication is a hot topic right now and this conversation not only includes the API but the Sage 300 application as well.</a:t>
            </a:r>
          </a:p>
          <a:p>
            <a:endParaRPr lang="en-US" dirty="0"/>
          </a:p>
          <a:p>
            <a:r>
              <a:rPr lang="en-US" dirty="0"/>
              <a:t>One of our most frequent requests for the API is that partners do not want to have their own separate API for Sage 300 data access. What I mean by this is that partners would like their customers as well as themselves to have a consistent experience and even a single focal point for data access. With our API, we want to extend it so that it can discover partner web services built in a matching framework to ours. To this end, we will need to provide the tooling and the framework for partner web services which we will consume to seamlessly present within our API.</a:t>
            </a:r>
          </a:p>
          <a:p>
            <a:endParaRPr lang="en-US" dirty="0"/>
          </a:p>
          <a:p>
            <a:r>
              <a:rPr lang="en-US" dirty="0"/>
              <a:t>And we are always listening to feedback, suggestions, and requests when considering roadmap items for the API. So, keep those coming!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83</a:t>
            </a:fld>
            <a:endParaRPr lang="en-US"/>
          </a:p>
        </p:txBody>
      </p:sp>
    </p:spTree>
    <p:extLst>
      <p:ext uri="{BB962C8B-B14F-4D97-AF65-F5344CB8AC3E}">
        <p14:creationId xmlns:p14="http://schemas.microsoft.com/office/powerpoint/2010/main" val="2759487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For the SDK, as we continue our journey to create web screens for all desktop screens, there are gaps in the existing web customization strategy. Features such as support for sub-classed views, customizing and extending a grid, and being able to import and manage a customization package without a UI are important to partners and must be addressed.</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Expanding and enhancing our wizards, tooling and documentation are important for developer efficiency and productivity. If the aim of the SDK is to get developers up and running quickly, it is the tooling and documentation that will drive productivity gains.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Macros, VB macros that is, are not technically possible in the web and therefore a replacement for Macro functionality is required. And macros are used to solve so many requirements such as data access and update, automation, chaining and the like. The web presents challenges for this technology that are not present in the desktop.</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And we are always listening to feedback, suggestions, and requests when considering roadmap items for the SDK. Numerous enhancements have been made to the SDK since its creation by partners like you. Please keep them coming!</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Finally, let’s look at some items that are on our radar.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84</a:t>
            </a:fld>
            <a:endParaRPr lang="en-US"/>
          </a:p>
        </p:txBody>
      </p:sp>
    </p:spTree>
    <p:extLst>
      <p:ext uri="{BB962C8B-B14F-4D97-AF65-F5344CB8AC3E}">
        <p14:creationId xmlns:p14="http://schemas.microsoft.com/office/powerpoint/2010/main" val="200523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desktop screens logical implementation.</a:t>
            </a:r>
          </a:p>
          <a:p>
            <a:endParaRPr lang="en-US" dirty="0"/>
          </a:p>
          <a:p>
            <a:r>
              <a:rPr lang="en-US" dirty="0"/>
              <a:t>The screens are Visual Basic 6 OCX (ActiveX) controls which are used as a container for the ActiveX form.</a:t>
            </a:r>
          </a:p>
          <a:p>
            <a:endParaRPr lang="en-US" dirty="0"/>
          </a:p>
          <a:p>
            <a:r>
              <a:rPr lang="en-US" dirty="0"/>
              <a:t>The screens use ActiveX controls created by Sage 300 and even some native Microsoft Windows Forms controls. These controls (Grid, Field Edit, Finder, etc.) are rich, robust controls created for the Sage 300 application. They encapsulate the functionality of their constituent controls (i.e. textbox, calendar, label, etc.) with the power of UI and business logic specific to the Sage 300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talking to Views, the VB code doesn’t talk directly to a4wcomex, instead the VB UI code talks to an ActiveX control called the Data Source. The Data Source control then talks to the </a:t>
            </a:r>
            <a:r>
              <a:rPr lang="en-US" sz="1200" kern="1200" dirty="0" err="1">
                <a:solidFill>
                  <a:schemeClr val="tx1"/>
                </a:solidFill>
                <a:effectLst/>
                <a:latin typeface="+mn-lt"/>
                <a:ea typeface="+mn-ea"/>
                <a:cs typeface="+mn-cs"/>
              </a:rPr>
              <a:t>AccpacCOMAPI</a:t>
            </a:r>
            <a:r>
              <a:rPr lang="en-US" sz="1200" kern="1200" dirty="0">
                <a:solidFill>
                  <a:schemeClr val="tx1"/>
                </a:solidFill>
                <a:effectLst/>
                <a:latin typeface="+mn-lt"/>
                <a:ea typeface="+mn-ea"/>
                <a:cs typeface="+mn-cs"/>
              </a:rPr>
              <a:t> (a4wcomex) to perform the actual View operations. The reason is that the Data Source is actually a visual control which means it can be configured at design time in the form designer. This means you specify which views to use and such in the form designer saving you writing quite a bit of code. Most View compositions can also be specified this way. Another function of the Data Source is that it provides caching to reduce the number of View calls over the Internet when running in Web deployed mode.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931752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items that are on our radar:</a:t>
            </a:r>
          </a:p>
          <a:p>
            <a:endParaRPr lang="en-US" dirty="0"/>
          </a:p>
          <a:p>
            <a:r>
              <a:rPr lang="en-US" dirty="0"/>
              <a:t>.NET 5.0 is the next major release of .NET Core as it supports more types of apps and more platforms than .NET Core or .NET Framework and includes some improvements in the areas of C#, new JSON features, tooling support for dump debugging, GC enhancements, and other performance enhancements just to name a few. I see a lot of opportunities with this technology.</a:t>
            </a:r>
          </a:p>
          <a:p>
            <a:endParaRPr lang="en-US" dirty="0"/>
          </a:p>
          <a:p>
            <a:r>
              <a:rPr lang="en-US" dirty="0"/>
              <a:t>Containers, whether Docker or Windows Containers, offer the ability to isolate and bundle software, libraries and configuration files. A different approach to installation?</a:t>
            </a:r>
          </a:p>
          <a:p>
            <a:endParaRPr lang="en-US" dirty="0"/>
          </a:p>
          <a:p>
            <a:r>
              <a:rPr lang="en-US" dirty="0"/>
              <a:t>Responsive design is an approach to render web pages well on a variety of devices and window/screen sizes. While not a new concept, there are a lot of uses for Sage 300 as it is rendered on different devices of varying size and format.</a:t>
            </a:r>
          </a:p>
          <a:p>
            <a:endParaRPr lang="en-US" dirty="0"/>
          </a:p>
          <a:p>
            <a:r>
              <a:rPr lang="en-US" dirty="0"/>
              <a:t>The Sage 300 Web Screens with development starting in 2013 did not get a new deployment model and thus creating a true three-tier deployment model not only enhances the application but will require the SDK to evolve as well.</a:t>
            </a:r>
          </a:p>
          <a:p>
            <a:endParaRPr lang="en-US" dirty="0"/>
          </a:p>
          <a:p>
            <a:r>
              <a:rPr lang="en-US" dirty="0"/>
              <a:t>And finally, technology in general as the landscape, technology stack and offering is constantly changing and evolving! These are just some of the items that are on our radar. What’s on you’re your radar and should it be on our radar? Let us know!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86</a:t>
            </a:fld>
            <a:endParaRPr lang="en-US"/>
          </a:p>
        </p:txBody>
      </p:sp>
    </p:spTree>
    <p:extLst>
      <p:ext uri="{BB962C8B-B14F-4D97-AF65-F5344CB8AC3E}">
        <p14:creationId xmlns:p14="http://schemas.microsoft.com/office/powerpoint/2010/main" val="41174496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87</a:t>
            </a:fld>
            <a:endParaRPr lang="en-US"/>
          </a:p>
        </p:txBody>
      </p:sp>
    </p:spTree>
    <p:extLst>
      <p:ext uri="{BB962C8B-B14F-4D97-AF65-F5344CB8AC3E}">
        <p14:creationId xmlns:p14="http://schemas.microsoft.com/office/powerpoint/2010/main" val="122785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is at the heart and core of the Business Logic.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functions to control the View, manipulate fields, get meta-data, manipulate records and manipulate sets of records. Each of these routines has a corresponding function inside the View DLL. In the early days all these functions were exported from the View DLL and theoretically could be called directly. However we never endorsed this, did it ourselves or provided instructions on how to do that. In a way calling these functions directly in the View DLL was the first View interface, even though it was never used. Not listed here is the real function that is called in the View DLL, namely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This function takes a structure as its argument that specifies the function to call and has some generic arguments that are used as the arguments to the various functions following a set convention. Again the users of Views have never loaded the View DLL and called the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function directly.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00162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2F28B-845B-229B-9C15-2F5971DC6B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339535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2"/>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7" name="Picture 6">
            <a:extLst>
              <a:ext uri="{FF2B5EF4-FFF2-40B4-BE49-F238E27FC236}">
                <a16:creationId xmlns:a16="http://schemas.microsoft.com/office/drawing/2014/main" id="{AD408D42-1C4C-EF8B-466E-E670309E1C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6186" r="34325"/>
          <a:stretch/>
        </p:blipFill>
        <p:spPr>
          <a:xfrm>
            <a:off x="4838700" y="443060"/>
            <a:ext cx="2683890" cy="5119540"/>
          </a:xfrm>
          <a:prstGeom prst="rect">
            <a:avLst/>
          </a:prstGeom>
        </p:spPr>
      </p:pic>
    </p:spTree>
    <p:extLst>
      <p:ext uri="{BB962C8B-B14F-4D97-AF65-F5344CB8AC3E}">
        <p14:creationId xmlns:p14="http://schemas.microsoft.com/office/powerpoint/2010/main" val="1937698369"/>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36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age symbol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grpSp>
        <p:nvGrpSpPr>
          <p:cNvPr id="71" name="Group 70">
            <a:extLst>
              <a:ext uri="{FF2B5EF4-FFF2-40B4-BE49-F238E27FC236}">
                <a16:creationId xmlns:a16="http://schemas.microsoft.com/office/drawing/2014/main" id="{82170310-FD02-B64E-9B02-F6DE13FED35F}"/>
              </a:ext>
            </a:extLst>
          </p:cNvPr>
          <p:cNvGrpSpPr/>
          <p:nvPr userDrawn="1"/>
        </p:nvGrpSpPr>
        <p:grpSpPr>
          <a:xfrm>
            <a:off x="6238877" y="393700"/>
            <a:ext cx="5535674" cy="6201405"/>
            <a:chOff x="6238877" y="393700"/>
            <a:chExt cx="5535674" cy="6201405"/>
          </a:xfrm>
        </p:grpSpPr>
        <p:grpSp>
          <p:nvGrpSpPr>
            <p:cNvPr id="72" name="Group 71">
              <a:extLst>
                <a:ext uri="{FF2B5EF4-FFF2-40B4-BE49-F238E27FC236}">
                  <a16:creationId xmlns:a16="http://schemas.microsoft.com/office/drawing/2014/main" id="{67E2ACF6-103A-9240-B587-BE5FE06EBC0B}"/>
                </a:ext>
              </a:extLst>
            </p:cNvPr>
            <p:cNvGrpSpPr/>
            <p:nvPr/>
          </p:nvGrpSpPr>
          <p:grpSpPr>
            <a:xfrm>
              <a:off x="6238877" y="2218467"/>
              <a:ext cx="5535674" cy="1647636"/>
              <a:chOff x="6238877" y="394369"/>
              <a:chExt cx="5535674" cy="1647636"/>
            </a:xfrm>
          </p:grpSpPr>
          <p:grpSp>
            <p:nvGrpSpPr>
              <p:cNvPr id="126" name="Group 125">
                <a:extLst>
                  <a:ext uri="{FF2B5EF4-FFF2-40B4-BE49-F238E27FC236}">
                    <a16:creationId xmlns:a16="http://schemas.microsoft.com/office/drawing/2014/main" id="{CFF69E0E-7085-234C-87BB-DD0C51C48865}"/>
                  </a:ext>
                </a:extLst>
              </p:cNvPr>
              <p:cNvGrpSpPr/>
              <p:nvPr/>
            </p:nvGrpSpPr>
            <p:grpSpPr>
              <a:xfrm>
                <a:off x="6238877" y="394369"/>
                <a:ext cx="5535674" cy="745936"/>
                <a:chOff x="6238877" y="394369"/>
                <a:chExt cx="5535674" cy="745936"/>
              </a:xfrm>
            </p:grpSpPr>
            <p:pic>
              <p:nvPicPr>
                <p:cNvPr id="136" name="Picture 135">
                  <a:extLst>
                    <a:ext uri="{FF2B5EF4-FFF2-40B4-BE49-F238E27FC236}">
                      <a16:creationId xmlns:a16="http://schemas.microsoft.com/office/drawing/2014/main" id="{E8EFAFCD-00A6-9944-9D85-582F05AB4CC7}"/>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37" name="Picture 136">
                  <a:extLst>
                    <a:ext uri="{FF2B5EF4-FFF2-40B4-BE49-F238E27FC236}">
                      <a16:creationId xmlns:a16="http://schemas.microsoft.com/office/drawing/2014/main" id="{54139528-DA1E-EA43-A13B-1E32EA0F26BD}"/>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8" name="Picture 137">
                  <a:extLst>
                    <a:ext uri="{FF2B5EF4-FFF2-40B4-BE49-F238E27FC236}">
                      <a16:creationId xmlns:a16="http://schemas.microsoft.com/office/drawing/2014/main" id="{B7D33F5B-D82D-0142-90F1-07AA0B50B37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9" name="Picture 138">
                  <a:extLst>
                    <a:ext uri="{FF2B5EF4-FFF2-40B4-BE49-F238E27FC236}">
                      <a16:creationId xmlns:a16="http://schemas.microsoft.com/office/drawing/2014/main" id="{CC7AD683-CB26-ED45-9511-9DAB139064C6}"/>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40" name="Picture 139">
                  <a:extLst>
                    <a:ext uri="{FF2B5EF4-FFF2-40B4-BE49-F238E27FC236}">
                      <a16:creationId xmlns:a16="http://schemas.microsoft.com/office/drawing/2014/main" id="{EA30C539-5963-AA4D-82D2-61A134D908BA}"/>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41" name="Picture 140">
                  <a:extLst>
                    <a:ext uri="{FF2B5EF4-FFF2-40B4-BE49-F238E27FC236}">
                      <a16:creationId xmlns:a16="http://schemas.microsoft.com/office/drawing/2014/main" id="{E8537574-BF7A-604C-A711-4B1A3B6A05C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42" name="Picture 141">
                  <a:extLst>
                    <a:ext uri="{FF2B5EF4-FFF2-40B4-BE49-F238E27FC236}">
                      <a16:creationId xmlns:a16="http://schemas.microsoft.com/office/drawing/2014/main" id="{B1E3CB8C-01C0-474E-A26A-D42AD6EED68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43" name="Picture 142">
                  <a:extLst>
                    <a:ext uri="{FF2B5EF4-FFF2-40B4-BE49-F238E27FC236}">
                      <a16:creationId xmlns:a16="http://schemas.microsoft.com/office/drawing/2014/main" id="{8E04BC90-5CC4-0C46-A973-301FF1794751}"/>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27" name="Group 126">
                <a:extLst>
                  <a:ext uri="{FF2B5EF4-FFF2-40B4-BE49-F238E27FC236}">
                    <a16:creationId xmlns:a16="http://schemas.microsoft.com/office/drawing/2014/main" id="{DA868886-ACAA-F34B-9FCC-804244EBB8B5}"/>
                  </a:ext>
                </a:extLst>
              </p:cNvPr>
              <p:cNvGrpSpPr/>
              <p:nvPr/>
            </p:nvGrpSpPr>
            <p:grpSpPr>
              <a:xfrm>
                <a:off x="6238877" y="1296069"/>
                <a:ext cx="5535674" cy="745936"/>
                <a:chOff x="6238877" y="394369"/>
                <a:chExt cx="5535674" cy="745936"/>
              </a:xfrm>
            </p:grpSpPr>
            <p:pic>
              <p:nvPicPr>
                <p:cNvPr id="128" name="Picture 127">
                  <a:extLst>
                    <a:ext uri="{FF2B5EF4-FFF2-40B4-BE49-F238E27FC236}">
                      <a16:creationId xmlns:a16="http://schemas.microsoft.com/office/drawing/2014/main" id="{224F75AF-DC4B-C240-B749-E0F0EE02E58B}"/>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29" name="Picture 128">
                  <a:extLst>
                    <a:ext uri="{FF2B5EF4-FFF2-40B4-BE49-F238E27FC236}">
                      <a16:creationId xmlns:a16="http://schemas.microsoft.com/office/drawing/2014/main" id="{4F6BA2B4-18E9-E242-A319-FB6493EF1AC4}"/>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0" name="Picture 129">
                  <a:extLst>
                    <a:ext uri="{FF2B5EF4-FFF2-40B4-BE49-F238E27FC236}">
                      <a16:creationId xmlns:a16="http://schemas.microsoft.com/office/drawing/2014/main" id="{0B874B4F-A89A-E842-A609-F0C0DABC11E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1" name="Picture 130">
                  <a:extLst>
                    <a:ext uri="{FF2B5EF4-FFF2-40B4-BE49-F238E27FC236}">
                      <a16:creationId xmlns:a16="http://schemas.microsoft.com/office/drawing/2014/main" id="{EB38761B-55DB-E243-A7A5-3AE503BCEA39}"/>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32" name="Picture 131">
                  <a:extLst>
                    <a:ext uri="{FF2B5EF4-FFF2-40B4-BE49-F238E27FC236}">
                      <a16:creationId xmlns:a16="http://schemas.microsoft.com/office/drawing/2014/main" id="{1DEE4301-B2B6-F841-B946-1BEC7626909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33" name="Picture 132">
                  <a:extLst>
                    <a:ext uri="{FF2B5EF4-FFF2-40B4-BE49-F238E27FC236}">
                      <a16:creationId xmlns:a16="http://schemas.microsoft.com/office/drawing/2014/main" id="{2C85052E-798B-B14E-8BD2-F266CFCF2A3F}"/>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34" name="Picture 133">
                  <a:extLst>
                    <a:ext uri="{FF2B5EF4-FFF2-40B4-BE49-F238E27FC236}">
                      <a16:creationId xmlns:a16="http://schemas.microsoft.com/office/drawing/2014/main" id="{F771C328-43CE-934C-BFC8-6ED9A0A8788F}"/>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35" name="Picture 134">
                  <a:extLst>
                    <a:ext uri="{FF2B5EF4-FFF2-40B4-BE49-F238E27FC236}">
                      <a16:creationId xmlns:a16="http://schemas.microsoft.com/office/drawing/2014/main" id="{9D8C76E8-52C9-6548-AAE5-E472811F869B}"/>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73" name="Group 72">
              <a:extLst>
                <a:ext uri="{FF2B5EF4-FFF2-40B4-BE49-F238E27FC236}">
                  <a16:creationId xmlns:a16="http://schemas.microsoft.com/office/drawing/2014/main" id="{DCB83AAF-ED35-A049-AABF-C9135D5DD78A}"/>
                </a:ext>
              </a:extLst>
            </p:cNvPr>
            <p:cNvGrpSpPr/>
            <p:nvPr/>
          </p:nvGrpSpPr>
          <p:grpSpPr>
            <a:xfrm>
              <a:off x="6238877" y="4040917"/>
              <a:ext cx="5535674" cy="1647636"/>
              <a:chOff x="6238877" y="394369"/>
              <a:chExt cx="5535674" cy="1647636"/>
            </a:xfrm>
          </p:grpSpPr>
          <p:grpSp>
            <p:nvGrpSpPr>
              <p:cNvPr id="108" name="Group 107">
                <a:extLst>
                  <a:ext uri="{FF2B5EF4-FFF2-40B4-BE49-F238E27FC236}">
                    <a16:creationId xmlns:a16="http://schemas.microsoft.com/office/drawing/2014/main" id="{9F2E5089-B14A-9742-9076-60522A230567}"/>
                  </a:ext>
                </a:extLst>
              </p:cNvPr>
              <p:cNvGrpSpPr/>
              <p:nvPr/>
            </p:nvGrpSpPr>
            <p:grpSpPr>
              <a:xfrm>
                <a:off x="6238877" y="394369"/>
                <a:ext cx="5535674" cy="745936"/>
                <a:chOff x="6238877" y="394369"/>
                <a:chExt cx="5535674" cy="745936"/>
              </a:xfrm>
            </p:grpSpPr>
            <p:pic>
              <p:nvPicPr>
                <p:cNvPr id="118" name="Picture 117">
                  <a:extLst>
                    <a:ext uri="{FF2B5EF4-FFF2-40B4-BE49-F238E27FC236}">
                      <a16:creationId xmlns:a16="http://schemas.microsoft.com/office/drawing/2014/main" id="{E307ACCD-BBCA-AE49-8895-8B05C679DF7E}"/>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9" name="Picture 118">
                  <a:extLst>
                    <a:ext uri="{FF2B5EF4-FFF2-40B4-BE49-F238E27FC236}">
                      <a16:creationId xmlns:a16="http://schemas.microsoft.com/office/drawing/2014/main" id="{A351233D-9CD6-6848-8852-F6F9175E056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20" name="Picture 119">
                  <a:extLst>
                    <a:ext uri="{FF2B5EF4-FFF2-40B4-BE49-F238E27FC236}">
                      <a16:creationId xmlns:a16="http://schemas.microsoft.com/office/drawing/2014/main" id="{277C3285-4221-0E46-9C68-9E9756B39B21}"/>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21" name="Picture 120">
                  <a:extLst>
                    <a:ext uri="{FF2B5EF4-FFF2-40B4-BE49-F238E27FC236}">
                      <a16:creationId xmlns:a16="http://schemas.microsoft.com/office/drawing/2014/main" id="{34D9B167-B2D4-0441-B0D2-01D074A853E3}"/>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22" name="Picture 121">
                  <a:extLst>
                    <a:ext uri="{FF2B5EF4-FFF2-40B4-BE49-F238E27FC236}">
                      <a16:creationId xmlns:a16="http://schemas.microsoft.com/office/drawing/2014/main" id="{9CCDDCA1-DCC7-1F47-BF8B-DB65F0029CEE}"/>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23" name="Picture 122">
                  <a:extLst>
                    <a:ext uri="{FF2B5EF4-FFF2-40B4-BE49-F238E27FC236}">
                      <a16:creationId xmlns:a16="http://schemas.microsoft.com/office/drawing/2014/main" id="{AECD938B-175C-9442-BB8F-84775EBDFA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24" name="Picture 123">
                  <a:extLst>
                    <a:ext uri="{FF2B5EF4-FFF2-40B4-BE49-F238E27FC236}">
                      <a16:creationId xmlns:a16="http://schemas.microsoft.com/office/drawing/2014/main" id="{CC17190A-CBB2-1D46-9858-4011D7E31E6E}"/>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25" name="Picture 124">
                  <a:extLst>
                    <a:ext uri="{FF2B5EF4-FFF2-40B4-BE49-F238E27FC236}">
                      <a16:creationId xmlns:a16="http://schemas.microsoft.com/office/drawing/2014/main" id="{DB57266D-E7F2-6C41-9A2F-259C3330E910}"/>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09" name="Group 108">
                <a:extLst>
                  <a:ext uri="{FF2B5EF4-FFF2-40B4-BE49-F238E27FC236}">
                    <a16:creationId xmlns:a16="http://schemas.microsoft.com/office/drawing/2014/main" id="{23E64EBD-0CC7-4D49-ACA3-A47CB4725BCC}"/>
                  </a:ext>
                </a:extLst>
              </p:cNvPr>
              <p:cNvGrpSpPr/>
              <p:nvPr/>
            </p:nvGrpSpPr>
            <p:grpSpPr>
              <a:xfrm>
                <a:off x="6238877" y="1296069"/>
                <a:ext cx="5535674" cy="745936"/>
                <a:chOff x="6238877" y="394369"/>
                <a:chExt cx="5535674" cy="745936"/>
              </a:xfrm>
            </p:grpSpPr>
            <p:pic>
              <p:nvPicPr>
                <p:cNvPr id="110" name="Picture 109">
                  <a:extLst>
                    <a:ext uri="{FF2B5EF4-FFF2-40B4-BE49-F238E27FC236}">
                      <a16:creationId xmlns:a16="http://schemas.microsoft.com/office/drawing/2014/main" id="{1FF296B1-7A51-4B4A-B3A1-551F3A9713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1" name="Picture 110">
                  <a:extLst>
                    <a:ext uri="{FF2B5EF4-FFF2-40B4-BE49-F238E27FC236}">
                      <a16:creationId xmlns:a16="http://schemas.microsoft.com/office/drawing/2014/main" id="{AA29D605-CC41-A349-896C-A8D6479F903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12" name="Picture 111">
                  <a:extLst>
                    <a:ext uri="{FF2B5EF4-FFF2-40B4-BE49-F238E27FC236}">
                      <a16:creationId xmlns:a16="http://schemas.microsoft.com/office/drawing/2014/main" id="{F114C4A5-23E3-A049-B69C-EF24A0F9F343}"/>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13" name="Picture 112">
                  <a:extLst>
                    <a:ext uri="{FF2B5EF4-FFF2-40B4-BE49-F238E27FC236}">
                      <a16:creationId xmlns:a16="http://schemas.microsoft.com/office/drawing/2014/main" id="{A3B29882-F403-DD4F-8208-A2A8236E0C18}"/>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14" name="Picture 113">
                  <a:extLst>
                    <a:ext uri="{FF2B5EF4-FFF2-40B4-BE49-F238E27FC236}">
                      <a16:creationId xmlns:a16="http://schemas.microsoft.com/office/drawing/2014/main" id="{05A10E24-E52A-C747-AD4D-40EF34531FF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15" name="Picture 114">
                  <a:extLst>
                    <a:ext uri="{FF2B5EF4-FFF2-40B4-BE49-F238E27FC236}">
                      <a16:creationId xmlns:a16="http://schemas.microsoft.com/office/drawing/2014/main" id="{C632C53E-7600-F74B-8F21-4D13EB32381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16" name="Picture 115">
                  <a:extLst>
                    <a:ext uri="{FF2B5EF4-FFF2-40B4-BE49-F238E27FC236}">
                      <a16:creationId xmlns:a16="http://schemas.microsoft.com/office/drawing/2014/main" id="{467130D2-0288-FC41-95CB-AD693680B146}"/>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17" name="Picture 116">
                  <a:extLst>
                    <a:ext uri="{FF2B5EF4-FFF2-40B4-BE49-F238E27FC236}">
                      <a16:creationId xmlns:a16="http://schemas.microsoft.com/office/drawing/2014/main" id="{51D82F32-1082-6346-B416-BC0451498194}"/>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94" name="Group 93">
              <a:extLst>
                <a:ext uri="{FF2B5EF4-FFF2-40B4-BE49-F238E27FC236}">
                  <a16:creationId xmlns:a16="http://schemas.microsoft.com/office/drawing/2014/main" id="{9A6ADF50-385A-BC42-835D-88DD173D0116}"/>
                </a:ext>
              </a:extLst>
            </p:cNvPr>
            <p:cNvGrpSpPr/>
            <p:nvPr/>
          </p:nvGrpSpPr>
          <p:grpSpPr>
            <a:xfrm>
              <a:off x="6238877" y="5849169"/>
              <a:ext cx="5535674" cy="745936"/>
              <a:chOff x="6238877" y="394369"/>
              <a:chExt cx="5535674" cy="745936"/>
            </a:xfrm>
          </p:grpSpPr>
          <p:pic>
            <p:nvPicPr>
              <p:cNvPr id="100" name="Picture 99">
                <a:extLst>
                  <a:ext uri="{FF2B5EF4-FFF2-40B4-BE49-F238E27FC236}">
                    <a16:creationId xmlns:a16="http://schemas.microsoft.com/office/drawing/2014/main" id="{7216A813-9927-474A-9346-22AD4166DF38}"/>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01" name="Picture 100">
                <a:extLst>
                  <a:ext uri="{FF2B5EF4-FFF2-40B4-BE49-F238E27FC236}">
                    <a16:creationId xmlns:a16="http://schemas.microsoft.com/office/drawing/2014/main" id="{C833EEB0-8A54-8C4F-9F31-095D65E5F921}"/>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02" name="Picture 101">
                <a:extLst>
                  <a:ext uri="{FF2B5EF4-FFF2-40B4-BE49-F238E27FC236}">
                    <a16:creationId xmlns:a16="http://schemas.microsoft.com/office/drawing/2014/main" id="{0E3CE198-FFF3-0148-8E3C-8C8C97BF7302}"/>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03" name="Picture 102">
                <a:extLst>
                  <a:ext uri="{FF2B5EF4-FFF2-40B4-BE49-F238E27FC236}">
                    <a16:creationId xmlns:a16="http://schemas.microsoft.com/office/drawing/2014/main" id="{F1A5920D-F829-9F4A-9F11-10A18A2AC19F}"/>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04" name="Picture 103">
                <a:extLst>
                  <a:ext uri="{FF2B5EF4-FFF2-40B4-BE49-F238E27FC236}">
                    <a16:creationId xmlns:a16="http://schemas.microsoft.com/office/drawing/2014/main" id="{DB354C7E-F478-3B49-B934-9DC40AE5A38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05" name="Picture 104">
                <a:extLst>
                  <a:ext uri="{FF2B5EF4-FFF2-40B4-BE49-F238E27FC236}">
                    <a16:creationId xmlns:a16="http://schemas.microsoft.com/office/drawing/2014/main" id="{414AB046-41C4-1745-A7B1-7E09B8FAB1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06" name="Picture 105">
                <a:extLst>
                  <a:ext uri="{FF2B5EF4-FFF2-40B4-BE49-F238E27FC236}">
                    <a16:creationId xmlns:a16="http://schemas.microsoft.com/office/drawing/2014/main" id="{32FC108E-C2C8-7441-BF15-CF6069DD3C3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07" name="Picture 106">
                <a:extLst>
                  <a:ext uri="{FF2B5EF4-FFF2-40B4-BE49-F238E27FC236}">
                    <a16:creationId xmlns:a16="http://schemas.microsoft.com/office/drawing/2014/main" id="{E8597C6A-420F-8245-BFA2-63D986C93307}"/>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5" name="Group 74">
              <a:extLst>
                <a:ext uri="{FF2B5EF4-FFF2-40B4-BE49-F238E27FC236}">
                  <a16:creationId xmlns:a16="http://schemas.microsoft.com/office/drawing/2014/main" id="{92FA1534-222E-8548-BE10-6BD43E625F8E}"/>
                </a:ext>
              </a:extLst>
            </p:cNvPr>
            <p:cNvGrpSpPr/>
            <p:nvPr/>
          </p:nvGrpSpPr>
          <p:grpSpPr>
            <a:xfrm>
              <a:off x="6238877" y="393700"/>
              <a:ext cx="5535674" cy="1647636"/>
              <a:chOff x="6238877" y="394369"/>
              <a:chExt cx="5535674" cy="1647636"/>
            </a:xfrm>
          </p:grpSpPr>
          <p:grpSp>
            <p:nvGrpSpPr>
              <p:cNvPr id="76" name="Group 75">
                <a:extLst>
                  <a:ext uri="{FF2B5EF4-FFF2-40B4-BE49-F238E27FC236}">
                    <a16:creationId xmlns:a16="http://schemas.microsoft.com/office/drawing/2014/main" id="{7BEB31E0-20EA-4240-A4EA-04B73BE64A45}"/>
                  </a:ext>
                </a:extLst>
              </p:cNvPr>
              <p:cNvGrpSpPr/>
              <p:nvPr/>
            </p:nvGrpSpPr>
            <p:grpSpPr>
              <a:xfrm>
                <a:off x="6238877" y="394369"/>
                <a:ext cx="5535674" cy="745936"/>
                <a:chOff x="6238877" y="394369"/>
                <a:chExt cx="5535674" cy="745936"/>
              </a:xfrm>
            </p:grpSpPr>
            <p:pic>
              <p:nvPicPr>
                <p:cNvPr id="86" name="Picture 85">
                  <a:extLst>
                    <a:ext uri="{FF2B5EF4-FFF2-40B4-BE49-F238E27FC236}">
                      <a16:creationId xmlns:a16="http://schemas.microsoft.com/office/drawing/2014/main" id="{EE8A6203-080A-3244-B4A5-7B946ABB0E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87" name="Picture 86">
                  <a:extLst>
                    <a:ext uri="{FF2B5EF4-FFF2-40B4-BE49-F238E27FC236}">
                      <a16:creationId xmlns:a16="http://schemas.microsoft.com/office/drawing/2014/main" id="{F33A84E0-5F64-174C-BDDA-D902AFDEB126}"/>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8" name="Picture 87">
                  <a:extLst>
                    <a:ext uri="{FF2B5EF4-FFF2-40B4-BE49-F238E27FC236}">
                      <a16:creationId xmlns:a16="http://schemas.microsoft.com/office/drawing/2014/main" id="{A7C103F6-8E3E-E54C-92C0-E3CF3F05E86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9" name="Picture 88">
                  <a:extLst>
                    <a:ext uri="{FF2B5EF4-FFF2-40B4-BE49-F238E27FC236}">
                      <a16:creationId xmlns:a16="http://schemas.microsoft.com/office/drawing/2014/main" id="{92E22192-B46E-134E-92CB-F452533EF2DE}"/>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90" name="Picture 89">
                  <a:extLst>
                    <a:ext uri="{FF2B5EF4-FFF2-40B4-BE49-F238E27FC236}">
                      <a16:creationId xmlns:a16="http://schemas.microsoft.com/office/drawing/2014/main" id="{3D85E242-7AB2-1440-A337-5A15469A2CB4}"/>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91" name="Picture 90">
                  <a:extLst>
                    <a:ext uri="{FF2B5EF4-FFF2-40B4-BE49-F238E27FC236}">
                      <a16:creationId xmlns:a16="http://schemas.microsoft.com/office/drawing/2014/main" id="{C055E234-79A9-0F49-9922-ED49BFC0866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92" name="Picture 91">
                  <a:extLst>
                    <a:ext uri="{FF2B5EF4-FFF2-40B4-BE49-F238E27FC236}">
                      <a16:creationId xmlns:a16="http://schemas.microsoft.com/office/drawing/2014/main" id="{84AAAE29-ADEF-224C-AFD4-E75C849A4B6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93" name="Picture 92">
                  <a:extLst>
                    <a:ext uri="{FF2B5EF4-FFF2-40B4-BE49-F238E27FC236}">
                      <a16:creationId xmlns:a16="http://schemas.microsoft.com/office/drawing/2014/main" id="{2F6B299E-B5B2-3949-AFDC-9602C2C7BEAA}"/>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7" name="Group 76">
                <a:extLst>
                  <a:ext uri="{FF2B5EF4-FFF2-40B4-BE49-F238E27FC236}">
                    <a16:creationId xmlns:a16="http://schemas.microsoft.com/office/drawing/2014/main" id="{ADEDE811-86B0-3C41-977A-A795C3B1D5BF}"/>
                  </a:ext>
                </a:extLst>
              </p:cNvPr>
              <p:cNvGrpSpPr/>
              <p:nvPr/>
            </p:nvGrpSpPr>
            <p:grpSpPr>
              <a:xfrm>
                <a:off x="6238877" y="1296069"/>
                <a:ext cx="5535674" cy="745936"/>
                <a:chOff x="6238877" y="394369"/>
                <a:chExt cx="5535674" cy="745936"/>
              </a:xfrm>
            </p:grpSpPr>
            <p:pic>
              <p:nvPicPr>
                <p:cNvPr id="78" name="Picture 77">
                  <a:extLst>
                    <a:ext uri="{FF2B5EF4-FFF2-40B4-BE49-F238E27FC236}">
                      <a16:creationId xmlns:a16="http://schemas.microsoft.com/office/drawing/2014/main" id="{96315FAB-71BA-DD45-9FDE-003EF845F219}"/>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79" name="Picture 78">
                  <a:extLst>
                    <a:ext uri="{FF2B5EF4-FFF2-40B4-BE49-F238E27FC236}">
                      <a16:creationId xmlns:a16="http://schemas.microsoft.com/office/drawing/2014/main" id="{501289DC-2B2D-3442-A8C0-B530C86A2729}"/>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0" name="Picture 79">
                  <a:extLst>
                    <a:ext uri="{FF2B5EF4-FFF2-40B4-BE49-F238E27FC236}">
                      <a16:creationId xmlns:a16="http://schemas.microsoft.com/office/drawing/2014/main" id="{F436110F-0A4F-1348-A72A-F0A0220CB4D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1" name="Picture 80">
                  <a:extLst>
                    <a:ext uri="{FF2B5EF4-FFF2-40B4-BE49-F238E27FC236}">
                      <a16:creationId xmlns:a16="http://schemas.microsoft.com/office/drawing/2014/main" id="{C899B11D-2E31-DB4B-8349-31FB018FA2D4}"/>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82" name="Picture 81">
                  <a:extLst>
                    <a:ext uri="{FF2B5EF4-FFF2-40B4-BE49-F238E27FC236}">
                      <a16:creationId xmlns:a16="http://schemas.microsoft.com/office/drawing/2014/main" id="{806B2C14-4DE8-2C46-B7B5-A5E0EFAAB4B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83" name="Picture 82">
                  <a:extLst>
                    <a:ext uri="{FF2B5EF4-FFF2-40B4-BE49-F238E27FC236}">
                      <a16:creationId xmlns:a16="http://schemas.microsoft.com/office/drawing/2014/main" id="{28D99548-CAAA-8444-AB35-AD2FF29CAF46}"/>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84" name="Picture 83">
                  <a:extLst>
                    <a:ext uri="{FF2B5EF4-FFF2-40B4-BE49-F238E27FC236}">
                      <a16:creationId xmlns:a16="http://schemas.microsoft.com/office/drawing/2014/main" id="{E8FD8D8E-AD81-0E43-8F97-1EBA72F57A8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85" name="Picture 84">
                  <a:extLst>
                    <a:ext uri="{FF2B5EF4-FFF2-40B4-BE49-F238E27FC236}">
                      <a16:creationId xmlns:a16="http://schemas.microsoft.com/office/drawing/2014/main" id="{CADE6C59-ECFB-2D46-A24B-8618A32834C6}"/>
                    </a:ext>
                  </a:extLst>
                </p:cNvPr>
                <p:cNvPicPr>
                  <a:picLocks noChangeAspect="1"/>
                </p:cNvPicPr>
                <p:nvPr/>
              </p:nvPicPr>
              <p:blipFill>
                <a:blip r:embed="rId3"/>
                <a:stretch>
                  <a:fillRect/>
                </a:stretch>
              </p:blipFill>
              <p:spPr>
                <a:xfrm>
                  <a:off x="6988177" y="718879"/>
                  <a:ext cx="244653" cy="421426"/>
                </a:xfrm>
                <a:prstGeom prst="rect">
                  <a:avLst/>
                </a:prstGeom>
              </p:spPr>
            </p:pic>
          </p:grpSp>
        </p:grpSp>
      </p:grpSp>
    </p:spTree>
    <p:extLst>
      <p:ext uri="{BB962C8B-B14F-4D97-AF65-F5344CB8AC3E}">
        <p14:creationId xmlns:p14="http://schemas.microsoft.com/office/powerpoint/2010/main" val="147875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PINNER Patter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9" name="Picture 8">
            <a:extLst>
              <a:ext uri="{FF2B5EF4-FFF2-40B4-BE49-F238E27FC236}">
                <a16:creationId xmlns:a16="http://schemas.microsoft.com/office/drawing/2014/main" id="{61BCAFD9-532B-BCDF-AF58-875BA35641F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0641"/>
          <a:stretch/>
        </p:blipFill>
        <p:spPr>
          <a:xfrm>
            <a:off x="5478904" y="1573589"/>
            <a:ext cx="6713096" cy="5284411"/>
          </a:xfrm>
          <a:prstGeom prst="rect">
            <a:avLst/>
          </a:prstGeom>
        </p:spPr>
      </p:pic>
    </p:spTree>
    <p:extLst>
      <p:ext uri="{BB962C8B-B14F-4D97-AF65-F5344CB8AC3E}">
        <p14:creationId xmlns:p14="http://schemas.microsoft.com/office/powerpoint/2010/main" val="60397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Full Bleed _ BREAKTHROUGH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0E68-6BA2-A860-B94F-D1773A48C91B}"/>
              </a:ext>
            </a:extLst>
          </p:cNvPr>
          <p:cNvPicPr>
            <a:picLocks noChangeAspect="1"/>
          </p:cNvPicPr>
          <p:nvPr userDrawn="1"/>
        </p:nvPicPr>
        <p:blipFill rotWithShape="1">
          <a:blip r:embed="rId2"/>
          <a:srcRect l="2590" r="4146"/>
          <a:stretch/>
        </p:blipFill>
        <p:spPr>
          <a:xfrm>
            <a:off x="1593130" y="0"/>
            <a:ext cx="10598870" cy="6392442"/>
          </a:xfrm>
          <a:prstGeom prst="rect">
            <a:avLst/>
          </a:prstGeom>
        </p:spPr>
      </p:pic>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3"/>
          <a:srcRect/>
          <a:stretch/>
        </p:blipFill>
        <p:spPr>
          <a:xfrm>
            <a:off x="417698" y="6104446"/>
            <a:ext cx="881063" cy="493204"/>
          </a:xfrm>
          <a:prstGeom prst="rect">
            <a:avLst/>
          </a:prstGeom>
        </p:spPr>
      </p:pic>
    </p:spTree>
    <p:extLst>
      <p:ext uri="{BB962C8B-B14F-4D97-AF65-F5344CB8AC3E}">
        <p14:creationId xmlns:p14="http://schemas.microsoft.com/office/powerpoint/2010/main" val="61733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Title: DATA DRIVEN INSIGHTS HERO ILLUSTR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19" name="Picture 18">
            <a:extLst>
              <a:ext uri="{FF2B5EF4-FFF2-40B4-BE49-F238E27FC236}">
                <a16:creationId xmlns:a16="http://schemas.microsoft.com/office/drawing/2014/main" id="{679A7C02-4304-DE2C-0BD6-64711FB5411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9542" t="-535" r="24075" b="549"/>
          <a:stretch/>
        </p:blipFill>
        <p:spPr>
          <a:xfrm>
            <a:off x="6980373" y="1"/>
            <a:ext cx="4436534" cy="6858000"/>
          </a:xfrm>
          <a:prstGeom prst="rect">
            <a:avLst/>
          </a:prstGeom>
        </p:spPr>
      </p:pic>
    </p:spTree>
    <p:extLst>
      <p:ext uri="{BB962C8B-B14F-4D97-AF65-F5344CB8AC3E}">
        <p14:creationId xmlns:p14="http://schemas.microsoft.com/office/powerpoint/2010/main" val="243177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4" name="TextBox 3">
            <a:extLst>
              <a:ext uri="{FF2B5EF4-FFF2-40B4-BE49-F238E27FC236}">
                <a16:creationId xmlns:a16="http://schemas.microsoft.com/office/drawing/2014/main" id="{CAD485AB-300C-1579-7761-3A9C9255D3E3}"/>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
        <p:nvSpPr>
          <p:cNvPr id="4" name="TextBox 3">
            <a:extLst>
              <a:ext uri="{FF2B5EF4-FFF2-40B4-BE49-F238E27FC236}">
                <a16:creationId xmlns:a16="http://schemas.microsoft.com/office/drawing/2014/main" id="{6A0DCEC2-2741-BF1F-EFA6-083D9C870AF4}"/>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6DCC7-59E0-7616-FCC5-20B9159CA4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426074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02574-3EE8-0A64-62F6-11D212434AE8}"/>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84133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3"/>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292500"/>
            <a:ext cx="3201234" cy="369332"/>
          </a:xfrm>
          <a:prstGeom prst="rect">
            <a:avLst/>
          </a:prstGeom>
          <a:noFill/>
        </p:spPr>
        <p:txBody>
          <a:bodyPr wrap="square" lIns="0" rIns="0" rtlCol="0" anchor="b" anchorCtr="0">
            <a:spAutoFit/>
          </a:bodyPr>
          <a:lstStyle/>
          <a:p>
            <a:pPr algn="ctr" defTabSz="412667" hangingPunct="0"/>
            <a:endPar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endParaRPr>
          </a:p>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719" r:id="rId4"/>
    <p:sldLayoutId id="2147483727" r:id="rId5"/>
    <p:sldLayoutId id="2147483668" r:id="rId6"/>
    <p:sldLayoutId id="2147483675" r:id="rId7"/>
    <p:sldLayoutId id="2147483716" r:id="rId8"/>
    <p:sldLayoutId id="2147483720" r:id="rId9"/>
    <p:sldLayoutId id="2147483734" r:id="rId10"/>
    <p:sldLayoutId id="2147483733" r:id="rId11"/>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image" Target="../media/image42.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27.xml"/><Relationship Id="rId16" Type="http://schemas.openxmlformats.org/officeDocument/2006/relationships/diagramColors" Target="../diagrams/colors12.xml"/><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19" Type="http://schemas.openxmlformats.org/officeDocument/2006/relationships/image" Target="../media/image43.png"/><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jthomas903.wordpress.com/2017/01/13/sage-300-date-utility/"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6.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hyperlink" Target="http://localhost/Sage300WebApi/sdata/-/SAMLTD/AR/Customers?$skip=100" TargetMode="External"/><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hyperlink" Target="http://localhost/Sage300WebApi/sdata/-/SAMLTD/AR/Customers?$filter=ShortName%20eq%20'BLACK" TargetMode="External"/><Relationship Id="rId5" Type="http://schemas.openxmlformats.org/officeDocument/2006/relationships/hyperlink" Target="http://localhost/Sage300WebApi/sdata/-/SAMLTD/AR/Customers?$top=5" TargetMode="External"/><Relationship Id="rId4" Type="http://schemas.openxmlformats.org/officeDocument/2006/relationships/hyperlink" Target="http://localhost/Sage300WebApi/v1.0/-/SAMLTD/AR/ARCustom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81.xml.rels><?xml version="1.0" encoding="UTF-8" standalone="yes"?>
<Relationships xmlns="http://schemas.openxmlformats.org/package/2006/relationships"><Relationship Id="rId8" Type="http://schemas.openxmlformats.org/officeDocument/2006/relationships/hyperlink" Target="https://github.com/SageNADev/Sage300-SDK" TargetMode="Externa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82673A-5138-5C44-89FF-758D212C23CB}"/>
              </a:ext>
            </a:extLst>
          </p:cNvPr>
          <p:cNvSpPr>
            <a:spLocks noGrp="1"/>
          </p:cNvSpPr>
          <p:nvPr>
            <p:ph type="ctrTitle"/>
          </p:nvPr>
        </p:nvSpPr>
        <p:spPr>
          <a:xfrm>
            <a:off x="420624" y="309832"/>
            <a:ext cx="4043529" cy="1449394"/>
          </a:xfrm>
        </p:spPr>
        <p:txBody>
          <a:bodyPr/>
          <a:lstStyle/>
          <a:p>
            <a:r>
              <a:rPr lang="en-US" sz="2800" dirty="0"/>
              <a:t>Sage 300 </a:t>
            </a:r>
            <a:br>
              <a:rPr lang="en-US" sz="2800" dirty="0"/>
            </a:br>
            <a:r>
              <a:rPr lang="en-US" sz="2800" dirty="0"/>
              <a:t>Technical Session</a:t>
            </a:r>
            <a:br>
              <a:rPr lang="en-US" sz="2800" dirty="0"/>
            </a:br>
            <a:r>
              <a:rPr lang="en-US" sz="2800" dirty="0"/>
              <a:t>The Basics</a:t>
            </a:r>
          </a:p>
        </p:txBody>
      </p:sp>
      <p:sp>
        <p:nvSpPr>
          <p:cNvPr id="5" name="Subtitle 4">
            <a:extLst>
              <a:ext uri="{FF2B5EF4-FFF2-40B4-BE49-F238E27FC236}">
                <a16:creationId xmlns:a16="http://schemas.microsoft.com/office/drawing/2014/main" id="{233D5B1D-9FB6-3F45-BDA8-90564D1A89C6}"/>
              </a:ext>
            </a:extLst>
          </p:cNvPr>
          <p:cNvSpPr>
            <a:spLocks noGrp="1"/>
          </p:cNvSpPr>
          <p:nvPr>
            <p:ph type="subTitle" idx="1"/>
          </p:nvPr>
        </p:nvSpPr>
        <p:spPr/>
        <p:txBody>
          <a:bodyPr/>
          <a:lstStyle/>
          <a:p>
            <a:r>
              <a:rPr lang="en-US" dirty="0"/>
              <a:t>John Thomas (JT)</a:t>
            </a:r>
          </a:p>
          <a:p>
            <a:r>
              <a:rPr lang="en-US" dirty="0"/>
              <a:t>Principal Software Architect</a:t>
            </a:r>
          </a:p>
          <a:p>
            <a:r>
              <a:rPr lang="en-US" dirty="0"/>
              <a:t>June 2023</a:t>
            </a:r>
          </a:p>
        </p:txBody>
      </p:sp>
      <p:sp>
        <p:nvSpPr>
          <p:cNvPr id="3" name="Picture Placeholder 2">
            <a:extLst>
              <a:ext uri="{FF2B5EF4-FFF2-40B4-BE49-F238E27FC236}">
                <a16:creationId xmlns:a16="http://schemas.microsoft.com/office/drawing/2014/main" id="{8E2D4D87-0089-C0A2-7B4D-5372F404EEF7}"/>
              </a:ext>
            </a:extLst>
          </p:cNvPr>
          <p:cNvSpPr>
            <a:spLocks noGrp="1"/>
          </p:cNvSpPr>
          <p:nvPr>
            <p:ph type="pic" sz="quarter" idx="13"/>
          </p:nvPr>
        </p:nvSpPr>
        <p:spPr>
          <a:xfrm>
            <a:off x="4497619" y="0"/>
            <a:ext cx="7720215" cy="6858008"/>
          </a:xfrm>
        </p:spPr>
      </p:sp>
      <p:pic>
        <p:nvPicPr>
          <p:cNvPr id="8" name="Picture Placeholder 8">
            <a:extLst>
              <a:ext uri="{FF2B5EF4-FFF2-40B4-BE49-F238E27FC236}">
                <a16:creationId xmlns:a16="http://schemas.microsoft.com/office/drawing/2014/main" id="{6724E4B2-7B0A-920F-3C0C-60177E4B50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4153" y="0"/>
            <a:ext cx="7707831" cy="68580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11617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Views - Functions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680F718-C6C7-2EAB-B41B-EE9A310A3518}"/>
              </a:ext>
            </a:extLst>
          </p:cNvPr>
          <p:cNvPicPr>
            <a:picLocks noChangeAspect="1"/>
          </p:cNvPicPr>
          <p:nvPr/>
        </p:nvPicPr>
        <p:blipFill>
          <a:blip r:embed="rId3"/>
          <a:stretch>
            <a:fillRect/>
          </a:stretch>
        </p:blipFill>
        <p:spPr>
          <a:xfrm>
            <a:off x="741904" y="1719146"/>
            <a:ext cx="7362825" cy="4267200"/>
          </a:xfrm>
          <a:prstGeom prst="rect">
            <a:avLst/>
          </a:prstGeom>
        </p:spPr>
      </p:pic>
      <p:sp>
        <p:nvSpPr>
          <p:cNvPr id="10" name="TextBox 9">
            <a:extLst>
              <a:ext uri="{FF2B5EF4-FFF2-40B4-BE49-F238E27FC236}">
                <a16:creationId xmlns:a16="http://schemas.microsoft.com/office/drawing/2014/main" id="{A9B5BF36-9B66-1757-5B7E-C029965C631A}"/>
              </a:ext>
            </a:extLst>
          </p:cNvPr>
          <p:cNvSpPr txBox="1"/>
          <p:nvPr/>
        </p:nvSpPr>
        <p:spPr>
          <a:xfrm>
            <a:off x="8388458" y="2121740"/>
            <a:ext cx="3477279" cy="30162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A View is a Windows DLL</a:t>
            </a:r>
          </a:p>
          <a:p>
            <a:pPr marL="285664" indent="-285664">
              <a:lnSpc>
                <a:spcPct val="150000"/>
              </a:lnSpc>
              <a:buFont typeface="Arial" panose="020B0604020202020204" pitchFamily="34" charset="0"/>
              <a:buChar char="•"/>
            </a:pPr>
            <a:r>
              <a:rPr lang="en-US" dirty="0"/>
              <a:t>Exposes common functions</a:t>
            </a:r>
          </a:p>
          <a:p>
            <a:pPr marL="468254" lvl="1" indent="-285750">
              <a:lnSpc>
                <a:spcPct val="150000"/>
              </a:lnSpc>
              <a:buFont typeface="Arial" panose="020B0604020202020204" pitchFamily="34" charset="0"/>
              <a:buChar char="•"/>
            </a:pPr>
            <a:r>
              <a:rPr lang="en-US" sz="1600" dirty="0"/>
              <a:t>Control the view</a:t>
            </a:r>
          </a:p>
          <a:p>
            <a:pPr marL="468254" lvl="1" indent="-285750">
              <a:lnSpc>
                <a:spcPct val="150000"/>
              </a:lnSpc>
              <a:buFont typeface="Arial" panose="020B0604020202020204" pitchFamily="34" charset="0"/>
              <a:buChar char="•"/>
            </a:pPr>
            <a:r>
              <a:rPr lang="en-US" sz="1600" dirty="0"/>
              <a:t>Manipulate fields</a:t>
            </a:r>
          </a:p>
          <a:p>
            <a:pPr marL="468254" lvl="1" indent="-285750">
              <a:lnSpc>
                <a:spcPct val="150000"/>
              </a:lnSpc>
              <a:buFont typeface="Arial" panose="020B0604020202020204" pitchFamily="34" charset="0"/>
              <a:buChar char="•"/>
            </a:pPr>
            <a:r>
              <a:rPr lang="en-US" sz="1600" dirty="0"/>
              <a:t>Get metadata</a:t>
            </a:r>
          </a:p>
          <a:p>
            <a:pPr marL="468254" lvl="1" indent="-285750">
              <a:lnSpc>
                <a:spcPct val="150000"/>
              </a:lnSpc>
              <a:buFont typeface="Arial" panose="020B0604020202020204" pitchFamily="34" charset="0"/>
              <a:buChar char="•"/>
            </a:pPr>
            <a:r>
              <a:rPr lang="en-US" sz="1600" dirty="0"/>
              <a:t>Manipulate records</a:t>
            </a:r>
          </a:p>
          <a:p>
            <a:pPr marL="468254" lvl="1" indent="-285750">
              <a:lnSpc>
                <a:spcPct val="150000"/>
              </a:lnSpc>
              <a:buFont typeface="Arial" panose="020B0604020202020204" pitchFamily="34" charset="0"/>
              <a:buChar char="•"/>
            </a:pPr>
            <a:r>
              <a:rPr lang="en-US" sz="1600" dirty="0"/>
              <a:t>Manipulate sets of records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1858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Strategy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Box 5">
            <a:extLst>
              <a:ext uri="{FF2B5EF4-FFF2-40B4-BE49-F238E27FC236}">
                <a16:creationId xmlns:a16="http://schemas.microsoft.com/office/drawing/2014/main" id="{516D51A4-3694-31C7-1A25-596DD91A7B3E}"/>
              </a:ext>
            </a:extLst>
          </p:cNvPr>
          <p:cNvSpPr txBox="1"/>
          <p:nvPr/>
        </p:nvSpPr>
        <p:spPr>
          <a:xfrm>
            <a:off x="6973966" y="1828562"/>
            <a:ext cx="4891771" cy="158504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dirty="0"/>
              <a:t>Single customization for the same screen</a:t>
            </a:r>
          </a:p>
          <a:p>
            <a:pPr marL="285664" indent="-285664">
              <a:lnSpc>
                <a:spcPct val="150000"/>
              </a:lnSpc>
              <a:buClr>
                <a:srgbClr val="2E3456"/>
              </a:buClr>
              <a:buSzPct val="75000"/>
              <a:buFont typeface="Arial" panose="020B0604020202020204" pitchFamily="34" charset="0"/>
              <a:buChar char="•"/>
            </a:pPr>
            <a:r>
              <a:rPr lang="en-US" dirty="0"/>
              <a:t>Inheritance for OCXs</a:t>
            </a:r>
          </a:p>
          <a:p>
            <a:pPr marL="285664" indent="-285664">
              <a:lnSpc>
                <a:spcPct val="150000"/>
              </a:lnSpc>
              <a:buClr>
                <a:srgbClr val="2E3456"/>
              </a:buClr>
              <a:buSzPct val="75000"/>
              <a:buFont typeface="Arial" panose="020B0604020202020204" pitchFamily="34" charset="0"/>
              <a:buChar char="•"/>
            </a:pPr>
            <a:r>
              <a:rPr lang="en-US" dirty="0"/>
              <a:t>Macros </a:t>
            </a:r>
          </a:p>
          <a:p>
            <a:pPr marL="342797" indent="-342797">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F2AF5B0D-50C2-7800-4EAF-7BD56834DB92}"/>
              </a:ext>
            </a:extLst>
          </p:cNvPr>
          <p:cNvPicPr>
            <a:picLocks noChangeAspect="1"/>
          </p:cNvPicPr>
          <p:nvPr/>
        </p:nvPicPr>
        <p:blipFill>
          <a:blip r:embed="rId3"/>
          <a:stretch>
            <a:fillRect/>
          </a:stretch>
        </p:blipFill>
        <p:spPr>
          <a:xfrm>
            <a:off x="858090" y="1820426"/>
            <a:ext cx="4534826" cy="3999118"/>
          </a:xfrm>
          <a:prstGeom prst="rect">
            <a:avLst/>
          </a:prstGeom>
        </p:spPr>
      </p:pic>
    </p:spTree>
    <p:extLst>
      <p:ext uri="{BB962C8B-B14F-4D97-AF65-F5344CB8AC3E}">
        <p14:creationId xmlns:p14="http://schemas.microsoft.com/office/powerpoint/2010/main" val="117690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Web Architecture</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4294967295"/>
          </p:nvPr>
        </p:nvSpPr>
        <p:spPr>
          <a:xfrm>
            <a:off x="11595100" y="6370638"/>
            <a:ext cx="596900" cy="365125"/>
          </a:xfrm>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12</a:t>
            </a:fld>
            <a:endParaRPr dirty="0">
              <a:latin typeface="Sage Text Light" panose="02010303040201060103" pitchFamily="2" charset="77"/>
            </a:endParaRPr>
          </a:p>
        </p:txBody>
      </p:sp>
      <p:sp>
        <p:nvSpPr>
          <p:cNvPr id="3" name="Subtitle 2">
            <a:extLst>
              <a:ext uri="{FF2B5EF4-FFF2-40B4-BE49-F238E27FC236}">
                <a16:creationId xmlns:a16="http://schemas.microsoft.com/office/drawing/2014/main" id="{EA515567-C881-9DDA-4B64-977C04BE7326}"/>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02366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2" name="Picture 11">
            <a:extLst>
              <a:ext uri="{FF2B5EF4-FFF2-40B4-BE49-F238E27FC236}">
                <a16:creationId xmlns:a16="http://schemas.microsoft.com/office/drawing/2014/main" id="{36C7498B-2FFD-5D6B-6B00-58866A30F382}"/>
              </a:ext>
            </a:extLst>
          </p:cNvPr>
          <p:cNvPicPr>
            <a:picLocks noChangeAspect="1"/>
          </p:cNvPicPr>
          <p:nvPr/>
        </p:nvPicPr>
        <p:blipFill>
          <a:blip r:embed="rId3"/>
          <a:stretch>
            <a:fillRect/>
          </a:stretch>
        </p:blipFill>
        <p:spPr>
          <a:xfrm>
            <a:off x="411480" y="1820426"/>
            <a:ext cx="5266716" cy="3569442"/>
          </a:xfrm>
          <a:prstGeom prst="rect">
            <a:avLst/>
          </a:prstGeom>
        </p:spPr>
      </p:pic>
      <p:pic>
        <p:nvPicPr>
          <p:cNvPr id="5" name="Picture 4">
            <a:extLst>
              <a:ext uri="{FF2B5EF4-FFF2-40B4-BE49-F238E27FC236}">
                <a16:creationId xmlns:a16="http://schemas.microsoft.com/office/drawing/2014/main" id="{C0C1C40E-6689-4136-886F-A5E87C6CD4E7}"/>
              </a:ext>
            </a:extLst>
          </p:cNvPr>
          <p:cNvPicPr>
            <a:picLocks noChangeAspect="1"/>
          </p:cNvPicPr>
          <p:nvPr/>
        </p:nvPicPr>
        <p:blipFill>
          <a:blip r:embed="rId4"/>
          <a:stretch>
            <a:fillRect/>
          </a:stretch>
        </p:blipFill>
        <p:spPr>
          <a:xfrm>
            <a:off x="6285177" y="2407192"/>
            <a:ext cx="4980617" cy="3569442"/>
          </a:xfrm>
          <a:prstGeom prst="rect">
            <a:avLst/>
          </a:prstGeom>
        </p:spPr>
      </p:pic>
    </p:spTree>
    <p:extLst>
      <p:ext uri="{BB962C8B-B14F-4D97-AF65-F5344CB8AC3E}">
        <p14:creationId xmlns:p14="http://schemas.microsoft.com/office/powerpoint/2010/main" val="327011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46" name="Picture 45">
            <a:extLst>
              <a:ext uri="{FF2B5EF4-FFF2-40B4-BE49-F238E27FC236}">
                <a16:creationId xmlns:a16="http://schemas.microsoft.com/office/drawing/2014/main" id="{40452CA4-8D35-5C8C-9A7A-67F8441DE469}"/>
              </a:ext>
            </a:extLst>
          </p:cNvPr>
          <p:cNvPicPr>
            <a:picLocks noChangeAspect="1"/>
          </p:cNvPicPr>
          <p:nvPr/>
        </p:nvPicPr>
        <p:blipFill>
          <a:blip r:embed="rId3"/>
          <a:stretch>
            <a:fillRect/>
          </a:stretch>
        </p:blipFill>
        <p:spPr>
          <a:xfrm>
            <a:off x="668248" y="1754672"/>
            <a:ext cx="1066522" cy="853218"/>
          </a:xfrm>
          <a:prstGeom prst="rect">
            <a:avLst/>
          </a:prstGeom>
        </p:spPr>
      </p:pic>
      <p:pic>
        <p:nvPicPr>
          <p:cNvPr id="47" name="Picture 46">
            <a:extLst>
              <a:ext uri="{FF2B5EF4-FFF2-40B4-BE49-F238E27FC236}">
                <a16:creationId xmlns:a16="http://schemas.microsoft.com/office/drawing/2014/main" id="{23AC9859-7E9A-4650-7590-6F4ACA4BA95C}"/>
              </a:ext>
            </a:extLst>
          </p:cNvPr>
          <p:cNvPicPr>
            <a:picLocks noChangeAspect="1"/>
          </p:cNvPicPr>
          <p:nvPr/>
        </p:nvPicPr>
        <p:blipFill>
          <a:blip r:embed="rId4"/>
          <a:stretch>
            <a:fillRect/>
          </a:stretch>
        </p:blipFill>
        <p:spPr>
          <a:xfrm>
            <a:off x="2600051" y="2063240"/>
            <a:ext cx="1656711" cy="304683"/>
          </a:xfrm>
          <a:prstGeom prst="rect">
            <a:avLst/>
          </a:prstGeom>
        </p:spPr>
      </p:pic>
      <p:pic>
        <p:nvPicPr>
          <p:cNvPr id="48" name="Picture 47">
            <a:extLst>
              <a:ext uri="{FF2B5EF4-FFF2-40B4-BE49-F238E27FC236}">
                <a16:creationId xmlns:a16="http://schemas.microsoft.com/office/drawing/2014/main" id="{8B824555-C2AC-BAAD-36E6-4511A8051745}"/>
              </a:ext>
            </a:extLst>
          </p:cNvPr>
          <p:cNvPicPr>
            <a:picLocks noChangeAspect="1"/>
          </p:cNvPicPr>
          <p:nvPr/>
        </p:nvPicPr>
        <p:blipFill>
          <a:blip r:embed="rId5"/>
          <a:stretch>
            <a:fillRect/>
          </a:stretch>
        </p:blipFill>
        <p:spPr>
          <a:xfrm>
            <a:off x="9893736" y="1976531"/>
            <a:ext cx="1747193" cy="580572"/>
          </a:xfrm>
          <a:prstGeom prst="rect">
            <a:avLst/>
          </a:prstGeom>
        </p:spPr>
      </p:pic>
      <p:pic>
        <p:nvPicPr>
          <p:cNvPr id="50" name="Picture 49">
            <a:extLst>
              <a:ext uri="{FF2B5EF4-FFF2-40B4-BE49-F238E27FC236}">
                <a16:creationId xmlns:a16="http://schemas.microsoft.com/office/drawing/2014/main" id="{348CB149-DDB6-BBEF-0A88-D12CFDA5FD37}"/>
              </a:ext>
            </a:extLst>
          </p:cNvPr>
          <p:cNvPicPr>
            <a:picLocks noChangeAspect="1"/>
          </p:cNvPicPr>
          <p:nvPr/>
        </p:nvPicPr>
        <p:blipFill>
          <a:blip r:embed="rId6"/>
          <a:stretch>
            <a:fillRect/>
          </a:stretch>
        </p:blipFill>
        <p:spPr>
          <a:xfrm>
            <a:off x="4611787" y="4559308"/>
            <a:ext cx="1644345" cy="325613"/>
          </a:xfrm>
          <a:prstGeom prst="rect">
            <a:avLst/>
          </a:prstGeom>
        </p:spPr>
      </p:pic>
      <p:pic>
        <p:nvPicPr>
          <p:cNvPr id="52" name="Picture 51">
            <a:extLst>
              <a:ext uri="{FF2B5EF4-FFF2-40B4-BE49-F238E27FC236}">
                <a16:creationId xmlns:a16="http://schemas.microsoft.com/office/drawing/2014/main" id="{D1FBBAD1-764A-47BB-892B-9F5FE9F7C830}"/>
              </a:ext>
            </a:extLst>
          </p:cNvPr>
          <p:cNvPicPr>
            <a:picLocks noChangeAspect="1"/>
          </p:cNvPicPr>
          <p:nvPr/>
        </p:nvPicPr>
        <p:blipFill>
          <a:blip r:embed="rId7"/>
          <a:stretch>
            <a:fillRect/>
          </a:stretch>
        </p:blipFill>
        <p:spPr>
          <a:xfrm>
            <a:off x="2771374" y="4171753"/>
            <a:ext cx="1314063" cy="848120"/>
          </a:xfrm>
          <a:prstGeom prst="rect">
            <a:avLst/>
          </a:prstGeom>
        </p:spPr>
      </p:pic>
      <p:pic>
        <p:nvPicPr>
          <p:cNvPr id="53" name="Picture 52">
            <a:extLst>
              <a:ext uri="{FF2B5EF4-FFF2-40B4-BE49-F238E27FC236}">
                <a16:creationId xmlns:a16="http://schemas.microsoft.com/office/drawing/2014/main" id="{D4A363B8-0674-1F43-BDAC-785FFED36030}"/>
              </a:ext>
            </a:extLst>
          </p:cNvPr>
          <p:cNvPicPr>
            <a:picLocks noChangeAspect="1"/>
          </p:cNvPicPr>
          <p:nvPr/>
        </p:nvPicPr>
        <p:blipFill>
          <a:blip r:embed="rId8"/>
          <a:stretch>
            <a:fillRect/>
          </a:stretch>
        </p:blipFill>
        <p:spPr>
          <a:xfrm>
            <a:off x="6701777" y="3161759"/>
            <a:ext cx="2717978" cy="733138"/>
          </a:xfrm>
          <a:prstGeom prst="rect">
            <a:avLst/>
          </a:prstGeom>
        </p:spPr>
      </p:pic>
      <p:pic>
        <p:nvPicPr>
          <p:cNvPr id="54" name="Picture 53">
            <a:extLst>
              <a:ext uri="{FF2B5EF4-FFF2-40B4-BE49-F238E27FC236}">
                <a16:creationId xmlns:a16="http://schemas.microsoft.com/office/drawing/2014/main" id="{0DA44705-02DF-5837-8C60-3B6FB7DF13C5}"/>
              </a:ext>
            </a:extLst>
          </p:cNvPr>
          <p:cNvPicPr>
            <a:picLocks noChangeAspect="1"/>
          </p:cNvPicPr>
          <p:nvPr/>
        </p:nvPicPr>
        <p:blipFill>
          <a:blip r:embed="rId9"/>
          <a:stretch>
            <a:fillRect/>
          </a:stretch>
        </p:blipFill>
        <p:spPr>
          <a:xfrm>
            <a:off x="6887307" y="1951267"/>
            <a:ext cx="2141148" cy="529273"/>
          </a:xfrm>
          <a:prstGeom prst="rect">
            <a:avLst/>
          </a:prstGeom>
        </p:spPr>
      </p:pic>
      <p:pic>
        <p:nvPicPr>
          <p:cNvPr id="56" name="Picture 55">
            <a:extLst>
              <a:ext uri="{FF2B5EF4-FFF2-40B4-BE49-F238E27FC236}">
                <a16:creationId xmlns:a16="http://schemas.microsoft.com/office/drawing/2014/main" id="{B94151FE-89D0-9869-F186-09E74E2F65A1}"/>
              </a:ext>
            </a:extLst>
          </p:cNvPr>
          <p:cNvPicPr>
            <a:picLocks noChangeAspect="1"/>
          </p:cNvPicPr>
          <p:nvPr/>
        </p:nvPicPr>
        <p:blipFill>
          <a:blip r:embed="rId10"/>
          <a:stretch>
            <a:fillRect/>
          </a:stretch>
        </p:blipFill>
        <p:spPr>
          <a:xfrm>
            <a:off x="5122043" y="1731289"/>
            <a:ext cx="899983" cy="899983"/>
          </a:xfrm>
          <a:prstGeom prst="rect">
            <a:avLst/>
          </a:prstGeom>
        </p:spPr>
      </p:pic>
      <p:pic>
        <p:nvPicPr>
          <p:cNvPr id="58" name="Picture 57">
            <a:extLst>
              <a:ext uri="{FF2B5EF4-FFF2-40B4-BE49-F238E27FC236}">
                <a16:creationId xmlns:a16="http://schemas.microsoft.com/office/drawing/2014/main" id="{6FAD7EED-240A-7A88-0A56-6C4F8F9CA1C2}"/>
              </a:ext>
            </a:extLst>
          </p:cNvPr>
          <p:cNvPicPr>
            <a:picLocks noChangeAspect="1"/>
          </p:cNvPicPr>
          <p:nvPr/>
        </p:nvPicPr>
        <p:blipFill>
          <a:blip r:embed="rId11"/>
          <a:stretch>
            <a:fillRect/>
          </a:stretch>
        </p:blipFill>
        <p:spPr>
          <a:xfrm>
            <a:off x="2344125" y="3029781"/>
            <a:ext cx="2103713" cy="798438"/>
          </a:xfrm>
          <a:prstGeom prst="rect">
            <a:avLst/>
          </a:prstGeom>
        </p:spPr>
      </p:pic>
      <p:pic>
        <p:nvPicPr>
          <p:cNvPr id="59" name="Picture 58">
            <a:extLst>
              <a:ext uri="{FF2B5EF4-FFF2-40B4-BE49-F238E27FC236}">
                <a16:creationId xmlns:a16="http://schemas.microsoft.com/office/drawing/2014/main" id="{A20B2ACA-FDE4-B779-6F58-AB0BC34B58EE}"/>
              </a:ext>
            </a:extLst>
          </p:cNvPr>
          <p:cNvPicPr>
            <a:picLocks noChangeAspect="1"/>
          </p:cNvPicPr>
          <p:nvPr/>
        </p:nvPicPr>
        <p:blipFill>
          <a:blip r:embed="rId12"/>
          <a:stretch>
            <a:fillRect/>
          </a:stretch>
        </p:blipFill>
        <p:spPr>
          <a:xfrm>
            <a:off x="9725800" y="3319620"/>
            <a:ext cx="2152089" cy="409468"/>
          </a:xfrm>
          <a:prstGeom prst="rect">
            <a:avLst/>
          </a:prstGeom>
        </p:spPr>
      </p:pic>
      <p:pic>
        <p:nvPicPr>
          <p:cNvPr id="60" name="Picture 59">
            <a:extLst>
              <a:ext uri="{FF2B5EF4-FFF2-40B4-BE49-F238E27FC236}">
                <a16:creationId xmlns:a16="http://schemas.microsoft.com/office/drawing/2014/main" id="{9C1120BF-FDF5-0E95-B832-CD17E5159786}"/>
              </a:ext>
            </a:extLst>
          </p:cNvPr>
          <p:cNvPicPr>
            <a:picLocks noChangeAspect="1"/>
          </p:cNvPicPr>
          <p:nvPr/>
        </p:nvPicPr>
        <p:blipFill>
          <a:blip r:embed="rId13"/>
          <a:stretch>
            <a:fillRect/>
          </a:stretch>
        </p:blipFill>
        <p:spPr>
          <a:xfrm>
            <a:off x="359389" y="2995949"/>
            <a:ext cx="1684239" cy="733139"/>
          </a:xfrm>
          <a:prstGeom prst="rect">
            <a:avLst/>
          </a:prstGeom>
        </p:spPr>
      </p:pic>
      <p:pic>
        <p:nvPicPr>
          <p:cNvPr id="61" name="Picture 60">
            <a:extLst>
              <a:ext uri="{FF2B5EF4-FFF2-40B4-BE49-F238E27FC236}">
                <a16:creationId xmlns:a16="http://schemas.microsoft.com/office/drawing/2014/main" id="{05ADD684-5710-CDE3-DC6C-05D2BCFCBAA6}"/>
              </a:ext>
            </a:extLst>
          </p:cNvPr>
          <p:cNvPicPr>
            <a:picLocks noChangeAspect="1"/>
          </p:cNvPicPr>
          <p:nvPr/>
        </p:nvPicPr>
        <p:blipFill>
          <a:blip r:embed="rId14"/>
          <a:stretch>
            <a:fillRect/>
          </a:stretch>
        </p:blipFill>
        <p:spPr>
          <a:xfrm>
            <a:off x="411762" y="4120678"/>
            <a:ext cx="1644345" cy="886274"/>
          </a:xfrm>
          <a:prstGeom prst="rect">
            <a:avLst/>
          </a:prstGeom>
        </p:spPr>
      </p:pic>
      <p:sp>
        <p:nvSpPr>
          <p:cNvPr id="62" name="TextBox 61">
            <a:extLst>
              <a:ext uri="{FF2B5EF4-FFF2-40B4-BE49-F238E27FC236}">
                <a16:creationId xmlns:a16="http://schemas.microsoft.com/office/drawing/2014/main" id="{177BBE40-B4E1-283F-7C9C-CED226C9DC09}"/>
              </a:ext>
            </a:extLst>
          </p:cNvPr>
          <p:cNvSpPr txBox="1"/>
          <p:nvPr/>
        </p:nvSpPr>
        <p:spPr>
          <a:xfrm>
            <a:off x="4840303" y="3260572"/>
            <a:ext cx="1750741" cy="406427"/>
          </a:xfrm>
          <a:prstGeom prst="rect">
            <a:avLst/>
          </a:prstGeom>
          <a:noFill/>
        </p:spPr>
        <p:txBody>
          <a:bodyPr wrap="square" lIns="0" tIns="0" rIns="0" bIns="0" rtlCol="0">
            <a:noAutofit/>
          </a:bodyPr>
          <a:lstStyle/>
          <a:p>
            <a:pPr algn="l"/>
            <a:r>
              <a:rPr lang="en-US" sz="2800" b="1" i="0" dirty="0">
                <a:solidFill>
                  <a:srgbClr val="00D639"/>
                </a:solidFill>
                <a:latin typeface="Sage Text" panose="02010503040201060103" pitchFamily="2" charset="77"/>
              </a:rPr>
              <a:t>Sage 300</a:t>
            </a:r>
          </a:p>
        </p:txBody>
      </p:sp>
    </p:spTree>
    <p:extLst>
      <p:ext uri="{BB962C8B-B14F-4D97-AF65-F5344CB8AC3E}">
        <p14:creationId xmlns:p14="http://schemas.microsoft.com/office/powerpoint/2010/main" val="3451164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4CF1537-F57A-080B-C784-5695E40632B4}"/>
              </a:ext>
            </a:extLst>
          </p:cNvPr>
          <p:cNvPicPr>
            <a:picLocks noChangeAspect="1"/>
          </p:cNvPicPr>
          <p:nvPr/>
        </p:nvPicPr>
        <p:blipFill>
          <a:blip r:embed="rId3"/>
          <a:stretch>
            <a:fillRect/>
          </a:stretch>
        </p:blipFill>
        <p:spPr>
          <a:xfrm>
            <a:off x="641932" y="1733797"/>
            <a:ext cx="4255903" cy="4264553"/>
          </a:xfrm>
          <a:prstGeom prst="rect">
            <a:avLst/>
          </a:prstGeom>
        </p:spPr>
      </p:pic>
      <p:sp>
        <p:nvSpPr>
          <p:cNvPr id="7" name="TextBox 6">
            <a:extLst>
              <a:ext uri="{FF2B5EF4-FFF2-40B4-BE49-F238E27FC236}">
                <a16:creationId xmlns:a16="http://schemas.microsoft.com/office/drawing/2014/main" id="{94DE03E6-3AE1-7EF2-73B1-80C49FE4343B}"/>
              </a:ext>
            </a:extLst>
          </p:cNvPr>
          <p:cNvSpPr txBox="1"/>
          <p:nvPr/>
        </p:nvSpPr>
        <p:spPr>
          <a:xfrm>
            <a:off x="5507420" y="2207137"/>
            <a:ext cx="6526009" cy="2923877"/>
          </a:xfrm>
          <a:prstGeom prst="rect">
            <a:avLst/>
          </a:prstGeom>
          <a:noFill/>
        </p:spPr>
        <p:txBody>
          <a:bodyPr wrap="square" rtlCol="0">
            <a:spAutoFit/>
          </a:bodyPr>
          <a:lstStyle/>
          <a:p>
            <a:pPr marL="285664" indent="-285664">
              <a:buFont typeface="Arial" panose="020B0604020202020204" pitchFamily="34" charset="0"/>
              <a:buChar char="•"/>
            </a:pPr>
            <a:r>
              <a:rPr lang="en-CA" dirty="0"/>
              <a:t>Microsoft ASP.NET MVC 5.0 Architecture and Software Stack</a:t>
            </a:r>
          </a:p>
          <a:p>
            <a:pPr marL="573128" indent="-342797">
              <a:buFont typeface="Arial" panose="020B0604020202020204" pitchFamily="34" charset="0"/>
              <a:buChar char="•"/>
            </a:pPr>
            <a:r>
              <a:rPr lang="en-CA" sz="1600" dirty="0"/>
              <a:t>C# 8.0, HTML5, CSS3, JavaScript, .NET Framework 4.8.0, Visual Studio 2017, 2019, IIS 10, ARR 3.0, Enterprise Application Block, Entity Framework 5.0 ORM, SQL Server, Web/Worker Roles</a:t>
            </a:r>
          </a:p>
          <a:p>
            <a:pPr marL="285664" indent="-285664">
              <a:buFont typeface="Arial" panose="020B0604020202020204" pitchFamily="34" charset="0"/>
              <a:buChar char="•"/>
            </a:pPr>
            <a:r>
              <a:rPr lang="en-CA" dirty="0"/>
              <a:t>Standard Libraries</a:t>
            </a:r>
          </a:p>
          <a:p>
            <a:pPr marL="573128" indent="-342797">
              <a:buFont typeface="Arial" panose="020B0604020202020204" pitchFamily="34" charset="0"/>
              <a:buChar char="•"/>
            </a:pPr>
            <a:r>
              <a:rPr lang="en-CA" sz="1600" dirty="0"/>
              <a:t>Kendo UI, JQuery, Knockout, Unity, Crystal Reports</a:t>
            </a:r>
          </a:p>
          <a:p>
            <a:pPr marL="285664" indent="-285664">
              <a:buFont typeface="Arial" panose="020B0604020202020204" pitchFamily="34" charset="0"/>
              <a:buChar char="•"/>
            </a:pPr>
            <a:r>
              <a:rPr lang="en-CA" dirty="0"/>
              <a:t>Testing</a:t>
            </a:r>
          </a:p>
          <a:p>
            <a:pPr marL="573128" indent="-342797">
              <a:buFont typeface="Arial" panose="020B0604020202020204" pitchFamily="34" charset="0"/>
              <a:buChar char="•"/>
            </a:pPr>
            <a:r>
              <a:rPr lang="en-CA" sz="1600" dirty="0"/>
              <a:t>VS Framework, Selenium/Fitnesse Automation, JMeter </a:t>
            </a:r>
          </a:p>
          <a:p>
            <a:pPr marL="285664" indent="-285664">
              <a:buFont typeface="Arial" panose="020B0604020202020204" pitchFamily="34" charset="0"/>
              <a:buChar char="•"/>
            </a:pPr>
            <a:r>
              <a:rPr lang="en-CA" dirty="0"/>
              <a:t>RESTful API </a:t>
            </a:r>
          </a:p>
          <a:p>
            <a:pPr marL="573128" indent="-342797">
              <a:buFont typeface="Arial" panose="020B0604020202020204" pitchFamily="34" charset="0"/>
              <a:buChar char="•"/>
            </a:pPr>
            <a:r>
              <a:rPr lang="en-CA" sz="1600" dirty="0"/>
              <a:t>OData, Open API (Swagger), Versioning</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03704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MVC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462D8A7D-BF31-2C8C-60AC-EC8558F27DD7}"/>
              </a:ext>
            </a:extLst>
          </p:cNvPr>
          <p:cNvGraphicFramePr/>
          <p:nvPr/>
        </p:nvGraphicFramePr>
        <p:xfrm>
          <a:off x="972634" y="1815263"/>
          <a:ext cx="5762702" cy="4119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A65130D-6BB7-9F3D-1182-CE41D5A2E402}"/>
              </a:ext>
            </a:extLst>
          </p:cNvPr>
          <p:cNvSpPr txBox="1"/>
          <p:nvPr/>
        </p:nvSpPr>
        <p:spPr>
          <a:xfrm>
            <a:off x="7191504" y="2528721"/>
            <a:ext cx="4674233" cy="269304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Model (Business Layer)</a:t>
            </a:r>
          </a:p>
          <a:p>
            <a:pPr marL="468254" lvl="1" indent="-285750">
              <a:lnSpc>
                <a:spcPct val="150000"/>
              </a:lnSpc>
              <a:buFont typeface="Arial" panose="020B0604020202020204" pitchFamily="34" charset="0"/>
              <a:buChar char="•"/>
            </a:pPr>
            <a:r>
              <a:rPr lang="en-US" sz="1600" dirty="0"/>
              <a:t>Logic and data storage</a:t>
            </a:r>
          </a:p>
          <a:p>
            <a:pPr marL="285664" indent="-285664">
              <a:lnSpc>
                <a:spcPct val="150000"/>
              </a:lnSpc>
              <a:buFont typeface="Arial" panose="020B0604020202020204" pitchFamily="34" charset="0"/>
              <a:buChar char="•"/>
            </a:pPr>
            <a:r>
              <a:rPr lang="en-US" dirty="0"/>
              <a:t>View (Display Layer)</a:t>
            </a:r>
          </a:p>
          <a:p>
            <a:pPr marL="422631" lvl="1" indent="-285750">
              <a:lnSpc>
                <a:spcPct val="150000"/>
              </a:lnSpc>
              <a:buFont typeface="Arial" panose="020B0604020202020204" pitchFamily="34" charset="0"/>
              <a:buChar char="•"/>
            </a:pPr>
            <a:r>
              <a:rPr lang="en-US" sz="1600" dirty="0"/>
              <a:t>Display of the data</a:t>
            </a:r>
          </a:p>
          <a:p>
            <a:pPr marL="285664" indent="-285664">
              <a:lnSpc>
                <a:spcPct val="150000"/>
              </a:lnSpc>
              <a:buFont typeface="Arial" panose="020B0604020202020204" pitchFamily="34" charset="0"/>
              <a:buChar char="•"/>
            </a:pPr>
            <a:r>
              <a:rPr lang="en-US" dirty="0"/>
              <a:t>Controller (Input Control Layer)</a:t>
            </a:r>
          </a:p>
          <a:p>
            <a:pPr marL="422631" lvl="1" indent="-285750">
              <a:lnSpc>
                <a:spcPct val="150000"/>
              </a:lnSpc>
              <a:buFont typeface="Arial" panose="020B0604020202020204" pitchFamily="34" charset="0"/>
              <a:buChar char="•"/>
            </a:pPr>
            <a:r>
              <a:rPr lang="en-US" sz="1600" dirty="0"/>
              <a:t>User interaction</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65307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Implementation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6F679C8-0ADB-D66A-FE04-0D4F2A7E92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6062" y="1953373"/>
            <a:ext cx="7261525" cy="3765947"/>
          </a:xfrm>
          <a:prstGeom prst="rect">
            <a:avLst/>
          </a:prstGeom>
        </p:spPr>
      </p:pic>
    </p:spTree>
    <p:extLst>
      <p:ext uri="{BB962C8B-B14F-4D97-AF65-F5344CB8AC3E}">
        <p14:creationId xmlns:p14="http://schemas.microsoft.com/office/powerpoint/2010/main" val="87766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Database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A53E6E9D-9A55-C0A8-368C-44541A2B8F01}"/>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9320CD-FDCD-C88D-084B-55011596CCC3}"/>
              </a:ext>
            </a:extLst>
          </p:cNvPr>
          <p:cNvSpPr txBox="1"/>
          <p:nvPr/>
        </p:nvSpPr>
        <p:spPr>
          <a:xfrm>
            <a:off x="7191504" y="2567546"/>
            <a:ext cx="4674233" cy="1722908"/>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Microsoft SQL Server 2014+</a:t>
            </a:r>
          </a:p>
          <a:p>
            <a:pPr>
              <a:defRPr/>
            </a:pPr>
            <a:endParaRPr lang="en-US" sz="1799" i="0" dirty="0"/>
          </a:p>
          <a:p>
            <a:pPr marL="285750" indent="-285750">
              <a:buFont typeface="Arial" panose="020B0604020202020204" pitchFamily="34" charset="0"/>
              <a:buChar char="•"/>
              <a:defRPr/>
            </a:pPr>
            <a:r>
              <a:rPr lang="en-US" sz="1799" i="0" dirty="0"/>
              <a:t>T-SQL Code in this layer can be comprised of triggers, stored procedures and table constraints.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26051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Business Views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82E23150-EA9B-FC7D-A42F-E8910B34FA6F}"/>
              </a:ext>
            </a:extLst>
          </p:cNvPr>
          <p:cNvSpPr txBox="1"/>
          <p:nvPr/>
        </p:nvSpPr>
        <p:spPr>
          <a:xfrm>
            <a:off x="7191504" y="2634323"/>
            <a:ext cx="4674233" cy="255352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Accpac Business Views accessed via the .NET API provided by Sage 300.</a:t>
            </a:r>
          </a:p>
          <a:p>
            <a:pPr>
              <a:defRPr/>
            </a:pPr>
            <a:endParaRPr lang="en-US" sz="1799" i="0" dirty="0"/>
          </a:p>
          <a:p>
            <a:pPr marL="285750" indent="-285750">
              <a:buFont typeface="Arial" panose="020B0604020202020204" pitchFamily="34" charset="0"/>
              <a:buChar char="•"/>
              <a:defRPr/>
            </a:pPr>
            <a:r>
              <a:rPr lang="en-US" sz="1799" i="0" dirty="0"/>
              <a:t>C/C++ Code in this layer is defined using the Sage 300 SDK and other tools.</a:t>
            </a:r>
          </a:p>
          <a:p>
            <a:pPr>
              <a:defRPr/>
            </a:pPr>
            <a:endParaRPr lang="en-US" sz="1799" dirty="0"/>
          </a:p>
          <a:p>
            <a:pPr marL="285750" indent="-285750">
              <a:buFont typeface="Arial" panose="020B0604020202020204" pitchFamily="34" charset="0"/>
              <a:buChar char="•"/>
              <a:defRPr/>
            </a:pPr>
            <a:r>
              <a:rPr lang="en-US" sz="1799" i="0" dirty="0"/>
              <a:t>Leveraged by both Desktop and Web products.</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2BA99D9C-72B9-84B1-56AA-B586EE55B22C}"/>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9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Vision</a:t>
            </a:r>
          </a:p>
          <a:p>
            <a:pPr lvl="1"/>
            <a:r>
              <a:rPr lang="en-US" dirty="0"/>
              <a:t>Software Architecture</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Web Architecture</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Multiple Deployments</a:t>
            </a:r>
          </a:p>
          <a:p>
            <a:pPr lvl="1"/>
            <a:r>
              <a:rPr lang="en-US" dirty="0"/>
              <a:t>One Product</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p:txBody>
          <a:bodyPr/>
          <a:lstStyle/>
          <a:p>
            <a:r>
              <a:rPr lang="en-US" dirty="0"/>
              <a:t>Web API</a:t>
            </a:r>
          </a:p>
          <a:p>
            <a:pPr lvl="1"/>
            <a:r>
              <a:rPr lang="en-US" dirty="0"/>
              <a:t>Overview</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Desktop Architecture</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p:txBody>
          <a:bodyPr/>
          <a:lstStyle/>
          <a:p>
            <a:r>
              <a:rPr lang="en-US" dirty="0"/>
              <a:t>Web SDK</a:t>
            </a:r>
          </a:p>
          <a:p>
            <a:pPr lvl="1"/>
            <a:r>
              <a:rPr lang="en-US" dirty="0"/>
              <a:t>Deep dive</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098938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Models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7091045" y="2080582"/>
            <a:ext cx="4674233" cy="366100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Models hold the mapped equivalent of the Accpac Business Views in a loosely-coupled 1-to-1 relationship.</a:t>
            </a:r>
          </a:p>
          <a:p>
            <a:pPr>
              <a:defRPr/>
            </a:pPr>
            <a:endParaRPr lang="en-US" sz="1799" i="0" dirty="0"/>
          </a:p>
          <a:p>
            <a:pPr marL="285750" indent="-285750">
              <a:buFont typeface="Arial" panose="020B0604020202020204" pitchFamily="34" charset="0"/>
              <a:buChar char="•"/>
              <a:defRPr/>
            </a:pPr>
            <a:r>
              <a:rPr lang="en-US" sz="1799" i="0" dirty="0"/>
              <a:t>C-Sharp Code in this layer is comprised of the model, model fields, and mapper classes.</a:t>
            </a:r>
          </a:p>
          <a:p>
            <a:pPr>
              <a:defRPr/>
            </a:pPr>
            <a:endParaRPr lang="en-US" sz="1799" i="0" dirty="0"/>
          </a:p>
          <a:p>
            <a:pPr marL="285750" indent="-285750">
              <a:buFont typeface="Arial" panose="020B0604020202020204" pitchFamily="34" charset="0"/>
              <a:buChar char="•"/>
              <a:defRPr/>
            </a:pPr>
            <a:r>
              <a:rPr lang="en-US" sz="1799" i="0" dirty="0"/>
              <a:t>Domain logic can also be found in these classes (i.e., mapping logic specific to features, options, settings, domain values, etc.)</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30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Repositories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AAC0C23C-234E-B419-0DA5-BA41FAB44698}"/>
              </a:ext>
            </a:extLst>
          </p:cNvPr>
          <p:cNvSpPr txBox="1"/>
          <p:nvPr/>
        </p:nvSpPr>
        <p:spPr>
          <a:xfrm>
            <a:off x="7098669" y="915543"/>
            <a:ext cx="4674233" cy="5352876"/>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Repositories hold/bind/contain the models as a business entity where an entity is an Accpac Business View. </a:t>
            </a:r>
          </a:p>
          <a:p>
            <a:pPr>
              <a:defRPr/>
            </a:pPr>
            <a:endParaRPr lang="en-US" sz="1799" i="0" dirty="0"/>
          </a:p>
          <a:p>
            <a:pPr marL="285750" indent="-285750">
              <a:buFont typeface="Arial" panose="020B0604020202020204" pitchFamily="34" charset="0"/>
              <a:buChar char="•"/>
              <a:defRPr/>
            </a:pPr>
            <a:r>
              <a:rPr lang="en-US" sz="1799" i="0" dirty="0"/>
              <a:t>C-Sharp Code in this layer is comprised of a business repository class which manages and interacts with the business entity or business entities if there are multiple entities which comprise a business repository. Database interaction is done in the Accpac Layer, and this is the next closest layer to database access.</a:t>
            </a:r>
          </a:p>
          <a:p>
            <a:pPr>
              <a:defRPr/>
            </a:pPr>
            <a:endParaRPr lang="en-US" sz="1799" i="0" dirty="0"/>
          </a:p>
          <a:p>
            <a:pPr marL="285750" indent="-285750">
              <a:buFont typeface="Arial" panose="020B0604020202020204" pitchFamily="34" charset="0"/>
              <a:buChar char="•"/>
              <a:defRPr/>
            </a:pPr>
            <a:r>
              <a:rPr lang="en-US" sz="1799" i="0" dirty="0"/>
              <a:t>Domain logic will be found in these classes (i.e., opening entities, validation of rights, domain logic specific to the access, modification and deletion of the entities </a:t>
            </a:r>
            <a:endParaRPr lang="en-US" sz="1600" dirty="0"/>
          </a:p>
        </p:txBody>
      </p:sp>
      <p:graphicFrame>
        <p:nvGraphicFramePr>
          <p:cNvPr id="8" name="Diagram 7">
            <a:extLst>
              <a:ext uri="{FF2B5EF4-FFF2-40B4-BE49-F238E27FC236}">
                <a16:creationId xmlns:a16="http://schemas.microsoft.com/office/drawing/2014/main" id="{BA1679C5-F32E-42AD-31EF-3D71B096CA08}"/>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219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49F87EFD-C03E-5AD5-54E7-941126A0A330}"/>
              </a:ext>
            </a:extLst>
          </p:cNvPr>
          <p:cNvSpPr txBox="1"/>
          <p:nvPr/>
        </p:nvSpPr>
        <p:spPr>
          <a:xfrm>
            <a:off x="7191504" y="2342128"/>
            <a:ext cx="4674233" cy="313791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Services contain the public methods required by the Controllers to access the public methods of the Repositories.</a:t>
            </a:r>
          </a:p>
          <a:p>
            <a:pPr>
              <a:defRPr/>
            </a:pPr>
            <a:endParaRPr lang="en-US" sz="1799" i="0" dirty="0"/>
          </a:p>
          <a:p>
            <a:pPr marL="285750" indent="-285750">
              <a:buFont typeface="Arial" panose="020B0604020202020204" pitchFamily="34" charset="0"/>
              <a:buChar char="•"/>
              <a:defRPr/>
            </a:pPr>
            <a:r>
              <a:rPr lang="en-US" sz="1799" i="0" dirty="0"/>
              <a:t>Typically, there is no C-Sharp Code in these classes as they are a pass-through mechanism to the Repositories</a:t>
            </a:r>
          </a:p>
          <a:p>
            <a:pPr marL="285750" indent="-285750">
              <a:buFont typeface="Arial" panose="020B0604020202020204" pitchFamily="34" charset="0"/>
              <a:buChar char="•"/>
              <a:defRPr/>
            </a:pPr>
            <a:endParaRPr lang="en-US" sz="1799" dirty="0"/>
          </a:p>
          <a:p>
            <a:pPr marL="285750" indent="-285750">
              <a:buFont typeface="Arial" panose="020B0604020202020204" pitchFamily="34" charset="0"/>
              <a:buChar char="•"/>
              <a:defRPr/>
            </a:pPr>
            <a:r>
              <a:rPr lang="en-US" sz="1799" dirty="0"/>
              <a:t>Recent patterns skip this layer and go directly to the repository from the controller</a:t>
            </a:r>
            <a:endParaRPr lang="en-US" sz="1600" dirty="0"/>
          </a:p>
        </p:txBody>
      </p:sp>
      <p:graphicFrame>
        <p:nvGraphicFramePr>
          <p:cNvPr id="8" name="Diagram 7">
            <a:extLst>
              <a:ext uri="{FF2B5EF4-FFF2-40B4-BE49-F238E27FC236}">
                <a16:creationId xmlns:a16="http://schemas.microsoft.com/office/drawing/2014/main" id="{FEE39A8D-E54B-1449-15DC-88F71B2E1492}"/>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950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Presentation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191504" y="2219017"/>
            <a:ext cx="4674233" cy="338413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The Presentation Layer contains Controllers, View Models, Razor Views and JavaScript files required for the user to interact with the application. </a:t>
            </a:r>
          </a:p>
          <a:p>
            <a:pPr>
              <a:defRPr/>
            </a:pPr>
            <a:endParaRPr lang="en-US" sz="1799" i="0" dirty="0"/>
          </a:p>
          <a:p>
            <a:pPr marL="285750" indent="-285750">
              <a:buFont typeface="Arial" panose="020B0604020202020204" pitchFamily="34" charset="0"/>
              <a:buChar char="•"/>
              <a:defRPr/>
            </a:pPr>
            <a:r>
              <a:rPr lang="en-US" sz="1799" i="0" dirty="0"/>
              <a:t>The code in this layers is comprised of C-Sharp, CSHTML and JavaScript files.</a:t>
            </a:r>
          </a:p>
          <a:p>
            <a:pPr>
              <a:defRPr/>
            </a:pPr>
            <a:endParaRPr lang="en-US" sz="1799" i="0" dirty="0"/>
          </a:p>
          <a:p>
            <a:pPr marL="285750" indent="-285750">
              <a:buFont typeface="Arial" panose="020B0604020202020204" pitchFamily="34" charset="0"/>
              <a:buChar char="•"/>
              <a:defRPr/>
            </a:pPr>
            <a:r>
              <a:rPr lang="en-US" sz="1799" i="0" dirty="0"/>
              <a:t>This layer handles the requests from the user and allows the user to see the effects of that input.</a:t>
            </a:r>
          </a:p>
          <a:p>
            <a:pPr marL="342797" indent="-342797">
              <a:buFont typeface="Arial" panose="020B0604020202020204" pitchFamily="34" charset="0"/>
              <a:buChar char="•"/>
            </a:pPr>
            <a:endParaRPr lang="en-US" sz="1600" dirty="0"/>
          </a:p>
        </p:txBody>
      </p:sp>
      <p:graphicFrame>
        <p:nvGraphicFramePr>
          <p:cNvPr id="10" name="Diagram 9">
            <a:extLst>
              <a:ext uri="{FF2B5EF4-FFF2-40B4-BE49-F238E27FC236}">
                <a16:creationId xmlns:a16="http://schemas.microsoft.com/office/drawing/2014/main" id="{1C1C8014-E37F-B19C-F829-98D693237775}"/>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20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and Projects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858176" y="2485405"/>
            <a:ext cx="3827241" cy="31547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799" i="0" dirty="0"/>
              <a:t> </a:t>
            </a:r>
            <a:r>
              <a:rPr lang="en-US" dirty="0"/>
              <a:t>Solution</a:t>
            </a:r>
          </a:p>
          <a:p>
            <a:pPr marL="422631" lvl="1" indent="-285750">
              <a:lnSpc>
                <a:spcPct val="150000"/>
              </a:lnSpc>
              <a:buFont typeface="Arial" panose="020B0604020202020204" pitchFamily="34" charset="0"/>
              <a:buChar char="•"/>
            </a:pPr>
            <a:r>
              <a:rPr lang="en-US" sz="1600" dirty="0"/>
              <a:t>Six mandatory projects per module</a:t>
            </a:r>
          </a:p>
          <a:p>
            <a:pPr marL="285664" indent="-285664">
              <a:lnSpc>
                <a:spcPct val="150000"/>
              </a:lnSpc>
              <a:buFont typeface="Arial" panose="020B0604020202020204" pitchFamily="34" charset="0"/>
              <a:buChar char="•"/>
            </a:pPr>
            <a:r>
              <a:rPr lang="en-US" dirty="0"/>
              <a:t>Projects</a:t>
            </a:r>
          </a:p>
          <a:p>
            <a:pPr marL="422631" lvl="1" indent="-285750">
              <a:lnSpc>
                <a:spcPct val="150000"/>
              </a:lnSpc>
              <a:buFont typeface="Arial" panose="020B0604020202020204" pitchFamily="34" charset="0"/>
              <a:buChar char="•"/>
            </a:pPr>
            <a:r>
              <a:rPr lang="en-US" sz="1600" dirty="0"/>
              <a:t>Separation of code</a:t>
            </a:r>
          </a:p>
          <a:p>
            <a:pPr marL="285664" indent="-285664">
              <a:lnSpc>
                <a:spcPct val="150000"/>
              </a:lnSpc>
              <a:buFont typeface="Arial" panose="020B0604020202020204" pitchFamily="34" charset="0"/>
              <a:buChar char="•"/>
            </a:pPr>
            <a:r>
              <a:rPr lang="en-US" dirty="0"/>
              <a:t>Partner consistency with Sage</a:t>
            </a:r>
          </a:p>
          <a:p>
            <a:pPr marL="285664" indent="-285664">
              <a:lnSpc>
                <a:spcPct val="150000"/>
              </a:lnSpc>
              <a:buFont typeface="Arial" panose="020B0604020202020204" pitchFamily="34" charset="0"/>
              <a:buChar char="•"/>
            </a:pPr>
            <a:r>
              <a:rPr lang="en-US" dirty="0"/>
              <a:t>MVC compliant</a:t>
            </a:r>
          </a:p>
          <a:p>
            <a:pPr marL="285664" indent="-285664">
              <a:lnSpc>
                <a:spcPct val="150000"/>
              </a:lnSpc>
              <a:buFont typeface="Arial" panose="020B0604020202020204" pitchFamily="34" charset="0"/>
              <a:buChar char="•"/>
            </a:pPr>
            <a:r>
              <a:rPr lang="en-US" dirty="0"/>
              <a:t>Aligns to GitHub Repositories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8FE6F925-8B49-05EB-0680-B53BE7C7A47C}"/>
              </a:ext>
            </a:extLst>
          </p:cNvPr>
          <p:cNvPicPr>
            <a:picLocks noChangeAspect="1"/>
          </p:cNvPicPr>
          <p:nvPr/>
        </p:nvPicPr>
        <p:blipFill>
          <a:blip r:embed="rId3"/>
          <a:stretch>
            <a:fillRect/>
          </a:stretch>
        </p:blipFill>
        <p:spPr>
          <a:xfrm>
            <a:off x="4068936" y="1973148"/>
            <a:ext cx="3392405" cy="2841940"/>
          </a:xfrm>
          <a:prstGeom prst="rect">
            <a:avLst/>
          </a:prstGeom>
        </p:spPr>
      </p:pic>
      <p:pic>
        <p:nvPicPr>
          <p:cNvPr id="11" name="Picture 10">
            <a:extLst>
              <a:ext uri="{FF2B5EF4-FFF2-40B4-BE49-F238E27FC236}">
                <a16:creationId xmlns:a16="http://schemas.microsoft.com/office/drawing/2014/main" id="{634C6962-9B05-DEAC-964B-CCAFCAA44E11}"/>
              </a:ext>
            </a:extLst>
          </p:cNvPr>
          <p:cNvPicPr>
            <a:picLocks noChangeAspect="1"/>
          </p:cNvPicPr>
          <p:nvPr/>
        </p:nvPicPr>
        <p:blipFill>
          <a:blip r:embed="rId4"/>
          <a:stretch>
            <a:fillRect/>
          </a:stretch>
        </p:blipFill>
        <p:spPr>
          <a:xfrm>
            <a:off x="595792" y="1973148"/>
            <a:ext cx="3182430" cy="4179225"/>
          </a:xfrm>
          <a:prstGeom prst="rect">
            <a:avLst/>
          </a:prstGeom>
        </p:spPr>
      </p:pic>
      <p:sp>
        <p:nvSpPr>
          <p:cNvPr id="12" name="TextBox 11">
            <a:extLst>
              <a:ext uri="{FF2B5EF4-FFF2-40B4-BE49-F238E27FC236}">
                <a16:creationId xmlns:a16="http://schemas.microsoft.com/office/drawing/2014/main" id="{8E052E5D-E7B1-C18C-B716-661FDA409F5C}"/>
              </a:ext>
            </a:extLst>
          </p:cNvPr>
          <p:cNvSpPr txBox="1"/>
          <p:nvPr/>
        </p:nvSpPr>
        <p:spPr>
          <a:xfrm>
            <a:off x="1023923" y="1517992"/>
            <a:ext cx="2379788" cy="400110"/>
          </a:xfrm>
          <a:prstGeom prst="rect">
            <a:avLst/>
          </a:prstGeom>
          <a:noFill/>
        </p:spPr>
        <p:txBody>
          <a:bodyPr wrap="square" rtlCol="0">
            <a:spAutoFit/>
          </a:bodyPr>
          <a:lstStyle/>
          <a:p>
            <a:r>
              <a:rPr lang="en-US" sz="2000" dirty="0"/>
              <a:t>Sage Projects</a:t>
            </a:r>
          </a:p>
        </p:txBody>
      </p:sp>
      <p:sp>
        <p:nvSpPr>
          <p:cNvPr id="13" name="TextBox 12">
            <a:extLst>
              <a:ext uri="{FF2B5EF4-FFF2-40B4-BE49-F238E27FC236}">
                <a16:creationId xmlns:a16="http://schemas.microsoft.com/office/drawing/2014/main" id="{015A9B1A-F7B5-B9A5-2162-EC4947815C90}"/>
              </a:ext>
            </a:extLst>
          </p:cNvPr>
          <p:cNvSpPr txBox="1"/>
          <p:nvPr/>
        </p:nvSpPr>
        <p:spPr>
          <a:xfrm>
            <a:off x="4569814" y="1517992"/>
            <a:ext cx="2621690" cy="400110"/>
          </a:xfrm>
          <a:prstGeom prst="rect">
            <a:avLst/>
          </a:prstGeom>
          <a:noFill/>
        </p:spPr>
        <p:txBody>
          <a:bodyPr wrap="square" rtlCol="0">
            <a:spAutoFit/>
          </a:bodyPr>
          <a:lstStyle/>
          <a:p>
            <a:r>
              <a:rPr lang="en-US" sz="2000" dirty="0"/>
              <a:t>Partner Projects</a:t>
            </a:r>
          </a:p>
        </p:txBody>
      </p:sp>
    </p:spTree>
    <p:extLst>
      <p:ext uri="{BB962C8B-B14F-4D97-AF65-F5344CB8AC3E}">
        <p14:creationId xmlns:p14="http://schemas.microsoft.com/office/powerpoint/2010/main" val="100815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Base Class Inheritance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316618" y="1358136"/>
            <a:ext cx="4368799" cy="4614212"/>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Derived</a:t>
            </a:r>
          </a:p>
          <a:p>
            <a:pPr marL="742950" lvl="1" indent="-285750">
              <a:lnSpc>
                <a:spcPct val="150000"/>
              </a:lnSpc>
              <a:buFont typeface="Arial" panose="020B0604020202020204" pitchFamily="34" charset="0"/>
              <a:buChar char="•"/>
            </a:pPr>
            <a:r>
              <a:rPr lang="en-US" sz="1600" dirty="0"/>
              <a:t> Overrides</a:t>
            </a:r>
          </a:p>
          <a:p>
            <a:pPr marL="742950" lvl="1" indent="-285750">
              <a:lnSpc>
                <a:spcPct val="150000"/>
              </a:lnSpc>
              <a:buFont typeface="Arial" panose="020B0604020202020204" pitchFamily="34" charset="0"/>
              <a:buChar char="•"/>
            </a:pPr>
            <a:r>
              <a:rPr lang="en-US" sz="1600" dirty="0"/>
              <a:t>Your Routines</a:t>
            </a:r>
          </a:p>
          <a:p>
            <a:pPr marL="342797" indent="-342797">
              <a:lnSpc>
                <a:spcPct val="150000"/>
              </a:lnSpc>
              <a:spcBef>
                <a:spcPts val="0"/>
              </a:spcBef>
              <a:buFont typeface="Arial" panose="020B0604020202020204" pitchFamily="34" charset="0"/>
              <a:buChar char="•"/>
            </a:pPr>
            <a:r>
              <a:rPr lang="en-US" dirty="0"/>
              <a:t>Screen Type</a:t>
            </a:r>
          </a:p>
          <a:p>
            <a:pPr marL="799997" lvl="1" indent="-342797">
              <a:lnSpc>
                <a:spcPct val="150000"/>
              </a:lnSpc>
              <a:buFont typeface="Arial" panose="020B0604020202020204" pitchFamily="34" charset="0"/>
              <a:buChar char="•"/>
            </a:pPr>
            <a:r>
              <a:rPr lang="en-US" sz="1600" dirty="0"/>
              <a:t>Flat, Dynamic Query, Inquiry, Header- Detail, Process, Sequenced Header Detail, etc.</a:t>
            </a:r>
          </a:p>
          <a:p>
            <a:pPr marL="742950" lvl="1" indent="-285750">
              <a:lnSpc>
                <a:spcPct val="150000"/>
              </a:lnSpc>
              <a:buFont typeface="Arial" panose="020B0604020202020204" pitchFamily="34" charset="0"/>
              <a:buChar char="•"/>
            </a:pPr>
            <a:r>
              <a:rPr lang="en-US" sz="1600" dirty="0"/>
              <a:t>CRUD Overrides</a:t>
            </a:r>
          </a:p>
          <a:p>
            <a:pPr marL="742950" lvl="1" indent="-285750">
              <a:lnSpc>
                <a:spcPct val="150000"/>
              </a:lnSpc>
              <a:buFont typeface="Arial" panose="020B0604020202020204" pitchFamily="34" charset="0"/>
              <a:buChar char="•"/>
            </a:pPr>
            <a:r>
              <a:rPr lang="en-US" sz="1600" dirty="0"/>
              <a:t>Specific Routines</a:t>
            </a:r>
          </a:p>
          <a:p>
            <a:pPr marL="342797" indent="-342797">
              <a:lnSpc>
                <a:spcPct val="150000"/>
              </a:lnSpc>
              <a:spcBef>
                <a:spcPts val="0"/>
              </a:spcBef>
              <a:buFont typeface="Arial" panose="020B0604020202020204" pitchFamily="34" charset="0"/>
              <a:buChar char="•"/>
            </a:pPr>
            <a:r>
              <a:rPr lang="en-US" sz="1799" i="0" dirty="0"/>
              <a:t> </a:t>
            </a:r>
            <a:r>
              <a:rPr lang="en-US" dirty="0"/>
              <a:t>Base, Base Report, etc.</a:t>
            </a:r>
          </a:p>
          <a:p>
            <a:pPr marL="742950" lvl="1" indent="-285750">
              <a:lnSpc>
                <a:spcPct val="150000"/>
              </a:lnSpc>
              <a:buFont typeface="Arial" panose="020B0604020202020204" pitchFamily="34" charset="0"/>
              <a:buChar char="•"/>
            </a:pPr>
            <a:r>
              <a:rPr lang="en-US" sz="1600" dirty="0"/>
              <a:t>CRUD</a:t>
            </a:r>
          </a:p>
          <a:p>
            <a:pPr marL="742950" lvl="1" indent="-285750">
              <a:lnSpc>
                <a:spcPct val="150000"/>
              </a:lnSpc>
              <a:buFont typeface="Arial" panose="020B0604020202020204" pitchFamily="34" charset="0"/>
              <a:buChar char="•"/>
            </a:pPr>
            <a:r>
              <a:rPr lang="en-US" sz="1600" dirty="0"/>
              <a:t>Generic Routines</a:t>
            </a:r>
          </a:p>
        </p:txBody>
      </p:sp>
      <p:graphicFrame>
        <p:nvGraphicFramePr>
          <p:cNvPr id="5" name="Diagram 4">
            <a:extLst>
              <a:ext uri="{FF2B5EF4-FFF2-40B4-BE49-F238E27FC236}">
                <a16:creationId xmlns:a16="http://schemas.microsoft.com/office/drawing/2014/main" id="{4B0EDCC5-90AC-2CAF-76D2-CBBC96DE6DB0}"/>
              </a:ext>
            </a:extLst>
          </p:cNvPr>
          <p:cNvGraphicFramePr/>
          <p:nvPr/>
        </p:nvGraphicFramePr>
        <p:xfrm>
          <a:off x="2032001" y="2007082"/>
          <a:ext cx="4368800" cy="4131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38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Entity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6096001" y="1571981"/>
            <a:ext cx="5669278" cy="3939540"/>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a:t>
            </a:r>
            <a:r>
              <a:rPr lang="en-US" dirty="0"/>
              <a:t>Wrapper for the .NET API Business View</a:t>
            </a:r>
          </a:p>
          <a:p>
            <a:pPr marL="457072" indent="-342797">
              <a:buFont typeface="Arial" panose="020B0604020202020204" pitchFamily="34" charset="0"/>
              <a:buChar char="•"/>
            </a:pPr>
            <a:r>
              <a:rPr lang="en-US" dirty="0"/>
              <a:t>Open an Entity</a:t>
            </a:r>
          </a:p>
          <a:p>
            <a:pPr marL="914134" lvl="1" indent="-342797">
              <a:buFont typeface="Arial" panose="020B0604020202020204" pitchFamily="34" charset="0"/>
              <a:buChar char="•"/>
            </a:pPr>
            <a:r>
              <a:rPr lang="en-US" sz="1600" dirty="0"/>
              <a:t>OpenEntity(PaymentCodes.EntityName)</a:t>
            </a:r>
          </a:p>
          <a:p>
            <a:pPr marL="457072" indent="-342797">
              <a:buFont typeface="Arial" panose="020B0604020202020204" pitchFamily="34" charset="0"/>
              <a:buChar char="•"/>
            </a:pPr>
            <a:r>
              <a:rPr lang="en-US" dirty="0"/>
              <a:t>Get/Set Property of Entity</a:t>
            </a:r>
          </a:p>
          <a:p>
            <a:pPr marL="914134" lvl="1" indent="-342797">
              <a:buFont typeface="Arial" panose="020B0604020202020204" pitchFamily="34" charset="0"/>
              <a:buChar char="•"/>
            </a:pPr>
            <a:r>
              <a:rPr lang="en-US" sz="1600" dirty="0"/>
              <a:t>model.Foo = Entity.GetValue&lt;string&gt;(PaymentCodes.Index.Foo)</a:t>
            </a:r>
          </a:p>
          <a:p>
            <a:pPr marL="914134" lvl="1" indent="-342797">
              <a:buFont typeface="Arial" panose="020B0604020202020204" pitchFamily="34" charset="0"/>
              <a:buChar char="•"/>
            </a:pPr>
            <a:r>
              <a:rPr lang="en-US" sz="1600" dirty="0"/>
              <a:t>entity.SetValue(PaymentCodes.Index.Foo, model.Foo)</a:t>
            </a:r>
          </a:p>
          <a:p>
            <a:pPr marL="457072" indent="-342797">
              <a:buFont typeface="Arial" panose="020B0604020202020204" pitchFamily="34" charset="0"/>
              <a:buChar char="•"/>
            </a:pPr>
            <a:r>
              <a:rPr lang="en-US" dirty="0"/>
              <a:t>Add/Subtract Access Rights as Needed</a:t>
            </a:r>
          </a:p>
          <a:p>
            <a:pPr marL="914134" lvl="1" indent="-342797">
              <a:buFont typeface="Arial" panose="020B0604020202020204" pitchFamily="34" charset="0"/>
              <a:buChar char="•"/>
            </a:pPr>
            <a:r>
              <a:rPr lang="en-US" sz="1600" dirty="0"/>
              <a:t>var userAccess = base.GetAccessRights()</a:t>
            </a:r>
          </a:p>
          <a:p>
            <a:pPr marL="914134" lvl="1" indent="-342797">
              <a:buFont typeface="Arial" panose="020B0604020202020204" pitchFamily="34" charset="0"/>
              <a:buChar char="•"/>
            </a:pPr>
            <a:r>
              <a:rPr lang="en-US" sz="1600" dirty="0"/>
              <a:t>userAccess.SecurityType |= SecurityType.Import</a:t>
            </a:r>
          </a:p>
          <a:p>
            <a:pPr marL="457072" indent="-342797">
              <a:buFont typeface="Arial" panose="020B0604020202020204" pitchFamily="34" charset="0"/>
              <a:buChar char="•"/>
            </a:pPr>
            <a:r>
              <a:rPr lang="en-US" dirty="0"/>
              <a:t>Concurrency Checking</a:t>
            </a:r>
          </a:p>
          <a:p>
            <a:pPr marL="914134" lvl="1" indent="-342797">
              <a:buFont typeface="Arial" panose="020B0604020202020204" pitchFamily="34" charset="0"/>
              <a:buChar char="•"/>
            </a:pPr>
            <a:r>
              <a:rPr lang="en-US" sz="1600" dirty="0"/>
              <a:t>var model = base.Map(entity)</a:t>
            </a:r>
          </a:p>
          <a:p>
            <a:pPr marL="1428327" indent="-285664">
              <a:buFont typeface="Arial" panose="020B0604020202020204" pitchFamily="34" charset="0"/>
              <a:buChar char="•"/>
            </a:pPr>
            <a:r>
              <a:rPr lang="en-US" sz="1600" dirty="0"/>
              <a:t>var model = new T {ETag = entity.ETag}</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25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Auditing and Logging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5984884" y="2352444"/>
            <a:ext cx="6103038" cy="615553"/>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Database Audit</a:t>
            </a:r>
          </a:p>
          <a:p>
            <a:pPr marL="742950" lvl="1" indent="-285750">
              <a:buFont typeface="Arial" panose="020B0604020202020204" pitchFamily="34" charset="0"/>
              <a:buChar char="•"/>
            </a:pPr>
            <a:r>
              <a:rPr lang="en-US" sz="1600" dirty="0"/>
              <a:t>_databaseAuditRepository.Log(</a:t>
            </a:r>
            <a:r>
              <a:rPr lang="en-US" sz="1600" dirty="0" err="1"/>
              <a:t>EventType.Update</a:t>
            </a:r>
            <a:r>
              <a:rPr lang="en-US" sz="1600" dirty="0"/>
              <a:t>, this)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5984884" y="3943787"/>
            <a:ext cx="6103038" cy="2339102"/>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Logging</a:t>
            </a:r>
          </a:p>
          <a:p>
            <a:pPr marL="742950" lvl="1" indent="-285750">
              <a:buFont typeface="Arial" panose="020B0604020202020204" pitchFamily="34" charset="0"/>
              <a:buChar char="•"/>
            </a:pPr>
            <a:r>
              <a:rPr lang="en-US" sz="1600" dirty="0"/>
              <a:t>Logger.Error(message, LoggingConstants.ApplicationError, Context)</a:t>
            </a:r>
          </a:p>
          <a:p>
            <a:pPr marL="742950" lvl="1" indent="-285750">
              <a:buFont typeface="Arial" panose="020B0604020202020204" pitchFamily="34" charset="0"/>
              <a:buChar char="•"/>
            </a:pPr>
            <a:r>
              <a:rPr lang="en-US" sz="1600" dirty="0"/>
              <a:t>Rolling 8K file controlled via web.config file</a:t>
            </a:r>
          </a:p>
          <a:p>
            <a:pPr marL="1200150" lvl="2" indent="-285750">
              <a:buFont typeface="Arial" panose="020B0604020202020204" pitchFamily="34" charset="0"/>
              <a:buChar char="•"/>
            </a:pPr>
            <a:r>
              <a:rPr lang="en-US" sz="1600" dirty="0"/>
              <a:t>fileName="</a:t>
            </a:r>
            <a:r>
              <a:rPr lang="en-US" sz="1600" dirty="0">
                <a:solidFill>
                  <a:srgbClr val="FF0000"/>
                </a:solidFill>
              </a:rPr>
              <a:t>Logs/trace.log</a:t>
            </a:r>
            <a:r>
              <a:rPr lang="en-US" sz="1600" dirty="0"/>
              <a:t>" formatter="Text Formatter" asynchronous="true" filter="</a:t>
            </a:r>
            <a:r>
              <a:rPr lang="en-US" sz="1600" dirty="0">
                <a:solidFill>
                  <a:srgbClr val="FF0000"/>
                </a:solidFill>
              </a:rPr>
              <a:t>Warning</a:t>
            </a:r>
            <a:r>
              <a:rPr lang="en-US" sz="1600" dirty="0"/>
              <a:t>" rollSizeKB="</a:t>
            </a:r>
            <a:r>
              <a:rPr lang="en-US" sz="1600" dirty="0">
                <a:solidFill>
                  <a:srgbClr val="FF0000"/>
                </a:solidFill>
              </a:rPr>
              <a:t>8192</a:t>
            </a:r>
            <a:r>
              <a:rPr lang="en-US" sz="1600" dirty="0"/>
              <a:t>" rollFileExistsBehavior="Increment"</a:t>
            </a:r>
          </a:p>
          <a:p>
            <a:pPr marL="342797" indent="-342797">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372335E5-9963-3F1F-3867-5A604C158D3A}"/>
              </a:ext>
            </a:extLst>
          </p:cNvPr>
          <p:cNvPicPr>
            <a:picLocks noChangeAspect="1"/>
          </p:cNvPicPr>
          <p:nvPr/>
        </p:nvPicPr>
        <p:blipFill>
          <a:blip r:embed="rId3"/>
          <a:stretch>
            <a:fillRect/>
          </a:stretch>
        </p:blipFill>
        <p:spPr>
          <a:xfrm>
            <a:off x="806256" y="4227766"/>
            <a:ext cx="3553871" cy="1653266"/>
          </a:xfrm>
          <a:prstGeom prst="rect">
            <a:avLst/>
          </a:prstGeom>
        </p:spPr>
      </p:pic>
      <p:pic>
        <p:nvPicPr>
          <p:cNvPr id="17" name="Picture 16">
            <a:extLst>
              <a:ext uri="{FF2B5EF4-FFF2-40B4-BE49-F238E27FC236}">
                <a16:creationId xmlns:a16="http://schemas.microsoft.com/office/drawing/2014/main" id="{71B9F826-EED9-E2A1-9D0D-C3F6032361F0}"/>
              </a:ext>
            </a:extLst>
          </p:cNvPr>
          <p:cNvPicPr>
            <a:picLocks noChangeAspect="1"/>
          </p:cNvPicPr>
          <p:nvPr/>
        </p:nvPicPr>
        <p:blipFill>
          <a:blip r:embed="rId4"/>
          <a:stretch>
            <a:fillRect/>
          </a:stretch>
        </p:blipFill>
        <p:spPr>
          <a:xfrm>
            <a:off x="754958" y="1709469"/>
            <a:ext cx="5333420" cy="2212865"/>
          </a:xfrm>
          <a:prstGeom prst="rect">
            <a:avLst/>
          </a:prstGeom>
        </p:spPr>
      </p:pic>
    </p:spTree>
    <p:extLst>
      <p:ext uri="{BB962C8B-B14F-4D97-AF65-F5344CB8AC3E}">
        <p14:creationId xmlns:p14="http://schemas.microsoft.com/office/powerpoint/2010/main" val="3296017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Inversion of Control and Dependency Injection with Unity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903249" y="2137978"/>
            <a:ext cx="10862029" cy="347787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{Module}Bootstrapper Registers Service and Repository Classes</a:t>
            </a:r>
          </a:p>
          <a:p>
            <a:pPr marL="285664" indent="-285664">
              <a:lnSpc>
                <a:spcPct val="150000"/>
              </a:lnSpc>
              <a:buFont typeface="Arial" panose="020B0604020202020204" pitchFamily="34" charset="0"/>
              <a:buChar char="•"/>
            </a:pPr>
            <a:r>
              <a:rPr lang="en-US" dirty="0"/>
              <a:t>{Module}WebBootstrapper Registers Controller and Finder Classes</a:t>
            </a:r>
          </a:p>
          <a:p>
            <a:pPr marL="285664" indent="-285664">
              <a:lnSpc>
                <a:spcPct val="150000"/>
              </a:lnSpc>
              <a:buFont typeface="Arial" panose="020B0604020202020204" pitchFamily="34" charset="0"/>
              <a:buChar char="•"/>
            </a:pPr>
            <a:r>
              <a:rPr lang="en-US" dirty="0"/>
              <a:t>Registration</a:t>
            </a:r>
          </a:p>
          <a:p>
            <a:pPr lvl="1">
              <a:lnSpc>
                <a:spcPct val="150000"/>
              </a:lnSpc>
              <a:buFont typeface="Arial" panose="020B0604020202020204" pitchFamily="34" charset="0"/>
              <a:buChar char="•"/>
            </a:pPr>
            <a:r>
              <a:rPr lang="en-US" sz="1600" dirty="0"/>
              <a:t> UnityUtil.RegisterType&lt;IPaymentCodesService&lt;PaymentCodes&gt;, PaymentCodesEntityService&lt;PaymentCodes&gt;&gt;(container)</a:t>
            </a:r>
          </a:p>
          <a:p>
            <a:pPr lvl="1">
              <a:lnSpc>
                <a:spcPct val="150000"/>
              </a:lnSpc>
              <a:buFont typeface="Arial" panose="020B0604020202020204" pitchFamily="34" charset="0"/>
              <a:buChar char="•"/>
            </a:pPr>
            <a:r>
              <a:rPr lang="en-US" sz="1600" dirty="0"/>
              <a:t> UnityUtil.RegisterType&lt;IController, PaymentCodeController&lt;PaymentCodes&gt;&gt;(container, "ARPaymentCode")</a:t>
            </a:r>
          </a:p>
          <a:p>
            <a:pPr marL="285664" indent="-285664">
              <a:lnSpc>
                <a:spcPct val="150000"/>
              </a:lnSpc>
              <a:buFont typeface="Arial" panose="020B0604020202020204" pitchFamily="34" charset="0"/>
              <a:buChar char="•"/>
            </a:pPr>
            <a:r>
              <a:rPr lang="en-US" dirty="0"/>
              <a:t>Instantiation</a:t>
            </a:r>
          </a:p>
          <a:p>
            <a:pPr lvl="1">
              <a:lnSpc>
                <a:spcPct val="150000"/>
              </a:lnSpc>
              <a:buFont typeface="Arial" panose="020B0604020202020204" pitchFamily="34" charset="0"/>
              <a:buChar char="•"/>
            </a:pPr>
            <a:r>
              <a:rPr lang="en-US" sz="1600" dirty="0"/>
              <a:t> Service = context.Container.Resolve&lt;T&gt;(new ParameterOverride(Parameter, Context))</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58669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Process Workflow in Worker Role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411479" y="3137053"/>
            <a:ext cx="10862029" cy="2677656"/>
          </a:xfrm>
          <a:prstGeom prst="rect">
            <a:avLst/>
          </a:prstGeom>
          <a:noFill/>
        </p:spPr>
        <p:txBody>
          <a:bodyPr wrap="square" rtlCol="0">
            <a:spAutoFit/>
          </a:bodyPr>
          <a:lstStyle/>
          <a:p>
            <a:pPr marL="342797" indent="-342797">
              <a:buFont typeface="Arial" panose="020B0604020202020204" pitchFamily="34" charset="0"/>
              <a:buChar char="•"/>
            </a:pPr>
            <a:r>
              <a:rPr lang="en-US" dirty="0"/>
              <a:t>LandlordDatabaseSetup.config in ..\runtime folder deprecated</a:t>
            </a:r>
          </a:p>
          <a:p>
            <a:pPr marL="342797" indent="-342797">
              <a:buFont typeface="Arial" panose="020B0604020202020204" pitchFamily="34" charset="0"/>
              <a:buChar char="•"/>
            </a:pPr>
            <a:r>
              <a:rPr lang="en-US" dirty="0"/>
              <a:t>..\runtime\Database\Landlord\Scripts Discovery folder</a:t>
            </a:r>
          </a:p>
          <a:p>
            <a:pPr lvl="1">
              <a:buFont typeface="Arial" panose="020B0604020202020204" pitchFamily="34" charset="0"/>
              <a:buChar char="•"/>
            </a:pPr>
            <a:r>
              <a:rPr lang="en-US" sz="1600" dirty="0"/>
              <a:t> Contains Scripts to be Applied to Workflow Tables</a:t>
            </a:r>
          </a:p>
          <a:p>
            <a:pPr marL="342797" indent="-342797">
              <a:buFont typeface="Arial" panose="020B0604020202020204" pitchFamily="34" charset="0"/>
              <a:buChar char="•"/>
            </a:pPr>
            <a:r>
              <a:rPr lang="en-US" dirty="0"/>
              <a:t>Insert_WorkerRole_Data.sql</a:t>
            </a:r>
          </a:p>
          <a:p>
            <a:pPr lvl="1">
              <a:buFont typeface="Arial" panose="020B0604020202020204" pitchFamily="34" charset="0"/>
              <a:buChar char="•"/>
            </a:pPr>
            <a:r>
              <a:rPr lang="en-US" sz="1600" dirty="0"/>
              <a:t> Script for Sage’s Workflow Instances</a:t>
            </a:r>
          </a:p>
          <a:p>
            <a:pPr lvl="1">
              <a:buFont typeface="Arial" panose="020B0604020202020204" pitchFamily="34" charset="0"/>
              <a:buChar char="•"/>
            </a:pPr>
            <a:r>
              <a:rPr lang="en-US" sz="1600" dirty="0"/>
              <a:t> Partner scripts dropped in this folder</a:t>
            </a:r>
          </a:p>
          <a:p>
            <a:pPr marL="342797" indent="-342797">
              <a:buFont typeface="Arial" panose="020B0604020202020204" pitchFamily="34" charset="0"/>
              <a:buChar char="•"/>
            </a:pPr>
            <a:r>
              <a:rPr lang="en-US" dirty="0"/>
              <a:t>Database Setup – Portal Button</a:t>
            </a:r>
          </a:p>
          <a:p>
            <a:pPr lvl="1">
              <a:buFont typeface="Arial" panose="020B0604020202020204" pitchFamily="34" charset="0"/>
              <a:buChar char="•"/>
            </a:pPr>
            <a:r>
              <a:rPr lang="en-US" sz="1600" dirty="0"/>
              <a:t> Discovers and Applies Scripts</a:t>
            </a:r>
          </a:p>
          <a:p>
            <a:pPr lvl="1">
              <a:buFont typeface="Arial" panose="020B0604020202020204" pitchFamily="34" charset="0"/>
              <a:buChar char="•"/>
            </a:pPr>
            <a:r>
              <a:rPr lang="en-US" sz="1600" dirty="0"/>
              <a:t> Re-starts Worker Service</a:t>
            </a:r>
          </a:p>
          <a:p>
            <a:pPr marL="342797" indent="-342797">
              <a:buFont typeface="Arial" panose="020B0604020202020204" pitchFamily="34" charset="0"/>
              <a:buChar char="•"/>
            </a:pPr>
            <a:endParaRPr lang="en-US" sz="1600" dirty="0"/>
          </a:p>
        </p:txBody>
      </p:sp>
      <p:graphicFrame>
        <p:nvGraphicFramePr>
          <p:cNvPr id="7" name="Diagram 6">
            <a:extLst>
              <a:ext uri="{FF2B5EF4-FFF2-40B4-BE49-F238E27FC236}">
                <a16:creationId xmlns:a16="http://schemas.microsoft.com/office/drawing/2014/main" id="{B4630E00-65EC-55A5-4803-3241C21BEB92}"/>
              </a:ext>
            </a:extLst>
          </p:cNvPr>
          <p:cNvGraphicFramePr/>
          <p:nvPr/>
        </p:nvGraphicFramePr>
        <p:xfrm>
          <a:off x="119305" y="1536379"/>
          <a:ext cx="4637127" cy="1718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9DE9F47-9827-884A-8482-FB08A6F803FC}"/>
              </a:ext>
            </a:extLst>
          </p:cNvPr>
          <p:cNvGraphicFramePr/>
          <p:nvPr/>
        </p:nvGraphicFramePr>
        <p:xfrm>
          <a:off x="3878085" y="1544025"/>
          <a:ext cx="4637127" cy="17182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39680C54-BDFE-3DF3-CFCB-0D95FB588C55}"/>
              </a:ext>
            </a:extLst>
          </p:cNvPr>
          <p:cNvGraphicFramePr/>
          <p:nvPr/>
        </p:nvGraphicFramePr>
        <p:xfrm>
          <a:off x="7752390" y="1536379"/>
          <a:ext cx="4637127" cy="17182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Rectangle: Rounded Corners 4">
            <a:extLst>
              <a:ext uri="{FF2B5EF4-FFF2-40B4-BE49-F238E27FC236}">
                <a16:creationId xmlns:a16="http://schemas.microsoft.com/office/drawing/2014/main" id="{D6630CE3-2F6F-976C-B072-E3B936D18483}"/>
              </a:ext>
            </a:extLst>
          </p:cNvPr>
          <p:cNvSpPr/>
          <p:nvPr/>
        </p:nvSpPr>
        <p:spPr>
          <a:xfrm>
            <a:off x="5029200" y="4650059"/>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3" name="Rectangle: Rounded Corners 12">
            <a:extLst>
              <a:ext uri="{FF2B5EF4-FFF2-40B4-BE49-F238E27FC236}">
                <a16:creationId xmlns:a16="http://schemas.microsoft.com/office/drawing/2014/main" id="{408096CD-3C86-E2B0-322B-7ACD24288558}"/>
              </a:ext>
            </a:extLst>
          </p:cNvPr>
          <p:cNvSpPr/>
          <p:nvPr/>
        </p:nvSpPr>
        <p:spPr>
          <a:xfrm>
            <a:off x="7495096" y="4635191"/>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4" name="Rectangle: Rounded Corners 13">
            <a:extLst>
              <a:ext uri="{FF2B5EF4-FFF2-40B4-BE49-F238E27FC236}">
                <a16:creationId xmlns:a16="http://schemas.microsoft.com/office/drawing/2014/main" id="{ABA40D39-60B5-6871-07B3-6B11BE25C32C}"/>
              </a:ext>
            </a:extLst>
          </p:cNvPr>
          <p:cNvSpPr/>
          <p:nvPr/>
        </p:nvSpPr>
        <p:spPr>
          <a:xfrm>
            <a:off x="9960993" y="4650058"/>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 name="Arrow: Right 5">
            <a:extLst>
              <a:ext uri="{FF2B5EF4-FFF2-40B4-BE49-F238E27FC236}">
                <a16:creationId xmlns:a16="http://schemas.microsoft.com/office/drawing/2014/main" id="{53008A8C-8DCF-D187-27E9-A69F0AA1D646}"/>
              </a:ext>
            </a:extLst>
          </p:cNvPr>
          <p:cNvSpPr/>
          <p:nvPr/>
        </p:nvSpPr>
        <p:spPr>
          <a:xfrm>
            <a:off x="7069874" y="5097845"/>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5" name="Arrow: Right 14">
            <a:extLst>
              <a:ext uri="{FF2B5EF4-FFF2-40B4-BE49-F238E27FC236}">
                <a16:creationId xmlns:a16="http://schemas.microsoft.com/office/drawing/2014/main" id="{29CA14D4-9F7A-1448-6B0B-0955176ADA8D}"/>
              </a:ext>
            </a:extLst>
          </p:cNvPr>
          <p:cNvSpPr/>
          <p:nvPr/>
        </p:nvSpPr>
        <p:spPr>
          <a:xfrm rot="10800000">
            <a:off x="9525652" y="5097844"/>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6" name="TextBox 15">
            <a:extLst>
              <a:ext uri="{FF2B5EF4-FFF2-40B4-BE49-F238E27FC236}">
                <a16:creationId xmlns:a16="http://schemas.microsoft.com/office/drawing/2014/main" id="{F3282870-140F-130F-BAD3-29862B6D6B23}"/>
              </a:ext>
            </a:extLst>
          </p:cNvPr>
          <p:cNvSpPr txBox="1"/>
          <p:nvPr/>
        </p:nvSpPr>
        <p:spPr>
          <a:xfrm>
            <a:off x="8068702" y="5088657"/>
            <a:ext cx="1237785" cy="277043"/>
          </a:xfrm>
          <a:prstGeom prst="rect">
            <a:avLst/>
          </a:prstGeom>
          <a:noFill/>
        </p:spPr>
        <p:txBody>
          <a:bodyPr wrap="square" lIns="0" tIns="0" rIns="0" bIns="0" rtlCol="0">
            <a:noAutofit/>
          </a:bodyPr>
          <a:lstStyle/>
          <a:p>
            <a:pPr algn="l"/>
            <a:r>
              <a:rPr lang="en-US" sz="1600" b="0" i="0" dirty="0">
                <a:solidFill>
                  <a:schemeClr val="tx1"/>
                </a:solidFill>
                <a:latin typeface="Sage Text" panose="02010503040201060103" pitchFamily="2" charset="77"/>
              </a:rPr>
              <a:t>Message</a:t>
            </a:r>
          </a:p>
        </p:txBody>
      </p:sp>
      <p:sp>
        <p:nvSpPr>
          <p:cNvPr id="17" name="TextBox 16">
            <a:extLst>
              <a:ext uri="{FF2B5EF4-FFF2-40B4-BE49-F238E27FC236}">
                <a16:creationId xmlns:a16="http://schemas.microsoft.com/office/drawing/2014/main" id="{ADFE2C64-D1C4-E34F-93EC-E6D1E6E9B0E2}"/>
              </a:ext>
            </a:extLst>
          </p:cNvPr>
          <p:cNvSpPr txBox="1"/>
          <p:nvPr/>
        </p:nvSpPr>
        <p:spPr>
          <a:xfrm>
            <a:off x="5577755"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Web Role</a:t>
            </a:r>
            <a:endParaRPr lang="en-US" sz="1600" b="0" i="0" dirty="0">
              <a:solidFill>
                <a:schemeClr val="tx1"/>
              </a:solidFill>
              <a:latin typeface="Sage Text" panose="02010503040201060103" pitchFamily="2" charset="77"/>
            </a:endParaRPr>
          </a:p>
        </p:txBody>
      </p:sp>
      <p:sp>
        <p:nvSpPr>
          <p:cNvPr id="18" name="TextBox 17">
            <a:extLst>
              <a:ext uri="{FF2B5EF4-FFF2-40B4-BE49-F238E27FC236}">
                <a16:creationId xmlns:a16="http://schemas.microsoft.com/office/drawing/2014/main" id="{DD56A757-604F-8DFA-27AD-46A6019E6A92}"/>
              </a:ext>
            </a:extLst>
          </p:cNvPr>
          <p:cNvSpPr txBox="1"/>
          <p:nvPr/>
        </p:nvSpPr>
        <p:spPr>
          <a:xfrm>
            <a:off x="8165498" y="4341255"/>
            <a:ext cx="1237785" cy="308339"/>
          </a:xfrm>
          <a:prstGeom prst="rect">
            <a:avLst/>
          </a:prstGeom>
          <a:noFill/>
        </p:spPr>
        <p:txBody>
          <a:bodyPr wrap="square" lIns="0" tIns="0" rIns="0" bIns="0" rtlCol="0">
            <a:noAutofit/>
          </a:bodyPr>
          <a:lstStyle/>
          <a:p>
            <a:pPr algn="l"/>
            <a:r>
              <a:rPr lang="en-US" sz="1600" dirty="0">
                <a:latin typeface="Sage Text" panose="02010503040201060103" pitchFamily="2" charset="77"/>
              </a:rPr>
              <a:t>Queue</a:t>
            </a:r>
            <a:endParaRPr lang="en-US" sz="1600" b="0" i="0" dirty="0">
              <a:solidFill>
                <a:schemeClr val="tx1"/>
              </a:solidFill>
              <a:latin typeface="Sage Text" panose="02010503040201060103" pitchFamily="2" charset="77"/>
            </a:endParaRPr>
          </a:p>
        </p:txBody>
      </p:sp>
      <p:sp>
        <p:nvSpPr>
          <p:cNvPr id="19" name="TextBox 18">
            <a:extLst>
              <a:ext uri="{FF2B5EF4-FFF2-40B4-BE49-F238E27FC236}">
                <a16:creationId xmlns:a16="http://schemas.microsoft.com/office/drawing/2014/main" id="{C935E908-D037-D0AE-5F7C-ED1AF663D75E}"/>
              </a:ext>
            </a:extLst>
          </p:cNvPr>
          <p:cNvSpPr txBox="1"/>
          <p:nvPr/>
        </p:nvSpPr>
        <p:spPr>
          <a:xfrm>
            <a:off x="10363567"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Worker Role</a:t>
            </a:r>
            <a:endParaRPr lang="en-US" sz="1600" b="0" i="0" dirty="0">
              <a:solidFill>
                <a:schemeClr val="tx1"/>
              </a:solidFill>
              <a:latin typeface="Sage Text" panose="02010503040201060103" pitchFamily="2" charset="77"/>
            </a:endParaRPr>
          </a:p>
        </p:txBody>
      </p:sp>
      <p:pic>
        <p:nvPicPr>
          <p:cNvPr id="21" name="Picture 20">
            <a:extLst>
              <a:ext uri="{FF2B5EF4-FFF2-40B4-BE49-F238E27FC236}">
                <a16:creationId xmlns:a16="http://schemas.microsoft.com/office/drawing/2014/main" id="{FF1317A4-A99A-F08B-B331-21120DE75A20}"/>
              </a:ext>
            </a:extLst>
          </p:cNvPr>
          <p:cNvPicPr>
            <a:picLocks noChangeAspect="1"/>
          </p:cNvPicPr>
          <p:nvPr/>
        </p:nvPicPr>
        <p:blipFill>
          <a:blip r:embed="rId18"/>
          <a:stretch>
            <a:fillRect/>
          </a:stretch>
        </p:blipFill>
        <p:spPr>
          <a:xfrm>
            <a:off x="5622360" y="4831890"/>
            <a:ext cx="885825" cy="790575"/>
          </a:xfrm>
          <a:prstGeom prst="rect">
            <a:avLst/>
          </a:prstGeom>
        </p:spPr>
      </p:pic>
      <p:pic>
        <p:nvPicPr>
          <p:cNvPr id="23" name="Picture 22">
            <a:extLst>
              <a:ext uri="{FF2B5EF4-FFF2-40B4-BE49-F238E27FC236}">
                <a16:creationId xmlns:a16="http://schemas.microsoft.com/office/drawing/2014/main" id="{B99BF30D-9626-28C2-BED9-25436FD2D202}"/>
              </a:ext>
            </a:extLst>
          </p:cNvPr>
          <p:cNvPicPr>
            <a:picLocks noChangeAspect="1"/>
          </p:cNvPicPr>
          <p:nvPr/>
        </p:nvPicPr>
        <p:blipFill>
          <a:blip r:embed="rId19"/>
          <a:stretch>
            <a:fillRect/>
          </a:stretch>
        </p:blipFill>
        <p:spPr>
          <a:xfrm>
            <a:off x="10535031" y="4784638"/>
            <a:ext cx="914400" cy="800100"/>
          </a:xfrm>
          <a:prstGeom prst="rect">
            <a:avLst/>
          </a:prstGeom>
        </p:spPr>
      </p:pic>
    </p:spTree>
    <p:extLst>
      <p:ext uri="{BB962C8B-B14F-4D97-AF65-F5344CB8AC3E}">
        <p14:creationId xmlns:p14="http://schemas.microsoft.com/office/powerpoint/2010/main" val="375871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p:txBody>
          <a:bodyPr/>
          <a:lstStyle/>
          <a:p>
            <a:r>
              <a:rPr lang="en-US" sz="4000" dirty="0"/>
              <a:t>Vision</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4" y="1014984"/>
            <a:ext cx="3820450" cy="1243584"/>
          </a:xfrm>
        </p:spPr>
        <p:txBody>
          <a:bodyPr/>
          <a:lstStyle/>
          <a:p>
            <a:r>
              <a:rPr lang="en-US" sz="2400" b="0" dirty="0"/>
              <a:t>Software Architecture</a:t>
            </a:r>
          </a:p>
        </p:txBody>
      </p:sp>
      <p:sp>
        <p:nvSpPr>
          <p:cNvPr id="4" name="Text Placeholder 2">
            <a:extLst>
              <a:ext uri="{FF2B5EF4-FFF2-40B4-BE49-F238E27FC236}">
                <a16:creationId xmlns:a16="http://schemas.microsoft.com/office/drawing/2014/main" id="{934980BE-0131-9824-EBF4-CD1499CBC066}"/>
              </a:ext>
            </a:extLst>
          </p:cNvPr>
          <p:cNvSpPr txBox="1">
            <a:spLocks/>
          </p:cNvSpPr>
          <p:nvPr/>
        </p:nvSpPr>
        <p:spPr>
          <a:xfrm>
            <a:off x="411479" y="2324100"/>
            <a:ext cx="5465214"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algn="ctr">
              <a:buClr>
                <a:srgbClr val="2E3456"/>
              </a:buClr>
              <a:buSzPct val="75000"/>
            </a:pPr>
            <a:r>
              <a:rPr lang="en-US" sz="1600" i="1" dirty="0"/>
              <a:t>The Sage 300 architecture is based on separation of core business logic from user interface and database services</a:t>
            </a:r>
          </a:p>
          <a:p>
            <a:pPr>
              <a:buClr>
                <a:srgbClr val="2E3456"/>
              </a:buClr>
              <a:buSzPct val="75000"/>
            </a:pPr>
            <a:endParaRPr lang="en-US" sz="1600" i="1" dirty="0"/>
          </a:p>
          <a:p>
            <a:pPr algn="ctr">
              <a:buClr>
                <a:srgbClr val="2E3456"/>
              </a:buClr>
              <a:buSzPct val="75000"/>
            </a:pPr>
            <a:r>
              <a:rPr lang="en-US" sz="1600" i="1" dirty="0"/>
              <a:t>Sage 300c aims to be a truly modular, cloud-ready, customizable and extensible business management solution that enables users, customers and partners to achieve a higher level of efficiency and innovation</a:t>
            </a:r>
          </a:p>
          <a:p>
            <a:pPr algn="ctr">
              <a:buClr>
                <a:srgbClr val="2E3456"/>
              </a:buClr>
              <a:buSzPct val="75000"/>
            </a:pPr>
            <a:endParaRPr lang="en-US" sz="1600" i="1" dirty="0"/>
          </a:p>
          <a:p>
            <a:pPr algn="ctr">
              <a:buClr>
                <a:srgbClr val="2E3456"/>
              </a:buClr>
              <a:buSzPct val="75000"/>
            </a:pPr>
            <a:r>
              <a:rPr lang="en-US" sz="1600" i="1" dirty="0"/>
              <a:t>The Sage 300 and Sage 300c architecture has been created by Sage and is owned by Sage. This architectural technology is the key distinction between Sage and our competitors.</a:t>
            </a:r>
          </a:p>
        </p:txBody>
      </p:sp>
    </p:spTree>
    <p:extLst>
      <p:ext uri="{BB962C8B-B14F-4D97-AF65-F5344CB8AC3E}">
        <p14:creationId xmlns:p14="http://schemas.microsoft.com/office/powerpoint/2010/main" val="111564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HTML Helpers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20" name="Picture 19">
            <a:extLst>
              <a:ext uri="{FF2B5EF4-FFF2-40B4-BE49-F238E27FC236}">
                <a16:creationId xmlns:a16="http://schemas.microsoft.com/office/drawing/2014/main" id="{93D904DF-9517-F683-AEED-3C220A32E867}"/>
              </a:ext>
            </a:extLst>
          </p:cNvPr>
          <p:cNvPicPr>
            <a:picLocks noChangeAspect="1"/>
          </p:cNvPicPr>
          <p:nvPr/>
        </p:nvPicPr>
        <p:blipFill>
          <a:blip r:embed="rId3"/>
          <a:stretch>
            <a:fillRect/>
          </a:stretch>
        </p:blipFill>
        <p:spPr>
          <a:xfrm>
            <a:off x="419098" y="1703977"/>
            <a:ext cx="5898531" cy="4431354"/>
          </a:xfrm>
          <a:prstGeom prst="rect">
            <a:avLst/>
          </a:prstGeom>
        </p:spPr>
      </p:pic>
      <p:sp>
        <p:nvSpPr>
          <p:cNvPr id="24" name="TextBox 23">
            <a:extLst>
              <a:ext uri="{FF2B5EF4-FFF2-40B4-BE49-F238E27FC236}">
                <a16:creationId xmlns:a16="http://schemas.microsoft.com/office/drawing/2014/main" id="{5AD82F56-F9EF-F67C-E07D-9FDDBF8B8A14}"/>
              </a:ext>
            </a:extLst>
          </p:cNvPr>
          <p:cNvSpPr txBox="1"/>
          <p:nvPr/>
        </p:nvSpPr>
        <p:spPr>
          <a:xfrm>
            <a:off x="6813118" y="1550034"/>
            <a:ext cx="5052619" cy="3662541"/>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Use HTML Helpers instead of HTML directly</a:t>
            </a:r>
          </a:p>
          <a:p>
            <a:pPr marL="342797" indent="-342797">
              <a:lnSpc>
                <a:spcPct val="150000"/>
              </a:lnSpc>
              <a:buFont typeface="Arial" panose="020B0604020202020204" pitchFamily="34" charset="0"/>
              <a:buChar char="•"/>
              <a:tabLst>
                <a:tab pos="357081" algn="l"/>
              </a:tabLst>
            </a:pPr>
            <a:r>
              <a:rPr lang="en-US" dirty="0"/>
              <a:t>Simplifies CSHTML</a:t>
            </a:r>
          </a:p>
          <a:p>
            <a:pPr marL="342797" indent="-342797">
              <a:lnSpc>
                <a:spcPct val="150000"/>
              </a:lnSpc>
              <a:buFont typeface="Arial" panose="020B0604020202020204" pitchFamily="34" charset="0"/>
              <a:buChar char="•"/>
              <a:tabLst>
                <a:tab pos="357081" algn="l"/>
              </a:tabLst>
            </a:pPr>
            <a:r>
              <a:rPr lang="en-US" dirty="0"/>
              <a:t>Encapsulates logic</a:t>
            </a:r>
          </a:p>
          <a:p>
            <a:pPr marL="342797" indent="-342797">
              <a:lnSpc>
                <a:spcPct val="150000"/>
              </a:lnSpc>
              <a:buFont typeface="Arial" panose="020B0604020202020204" pitchFamily="34" charset="0"/>
              <a:buChar char="•"/>
              <a:tabLst>
                <a:tab pos="357081" algn="l"/>
              </a:tabLst>
            </a:pPr>
            <a:r>
              <a:rPr lang="en-US" dirty="0"/>
              <a:t>Helpers with and without binding behavior</a:t>
            </a:r>
          </a:p>
          <a:p>
            <a:pPr marL="342797" indent="-342797">
              <a:lnSpc>
                <a:spcPct val="150000"/>
              </a:lnSpc>
              <a:buFont typeface="Arial" panose="020B0604020202020204" pitchFamily="34" charset="0"/>
              <a:buChar char="•"/>
              <a:tabLst>
                <a:tab pos="357081" algn="l"/>
              </a:tabLst>
            </a:pPr>
            <a:r>
              <a:rPr lang="en-US" dirty="0"/>
              <a:t>Common.Web.HtmlHelperExtension</a:t>
            </a:r>
          </a:p>
          <a:p>
            <a:pPr marL="342797" indent="-342797">
              <a:lnSpc>
                <a:spcPct val="150000"/>
              </a:lnSpc>
              <a:buFont typeface="Arial" panose="020B0604020202020204" pitchFamily="34" charset="0"/>
              <a:buChar char="•"/>
              <a:tabLst>
                <a:tab pos="357081" algn="l"/>
              </a:tabLst>
            </a:pPr>
            <a:r>
              <a:rPr lang="en-US" dirty="0"/>
              <a:t>Helpers for most controls</a:t>
            </a:r>
          </a:p>
          <a:p>
            <a:pPr marL="342797" indent="-342797">
              <a:lnSpc>
                <a:spcPct val="150000"/>
              </a:lnSpc>
              <a:buFont typeface="Arial" panose="020B0604020202020204" pitchFamily="34" charset="0"/>
              <a:buChar char="•"/>
              <a:tabLst>
                <a:tab pos="357081" algn="l"/>
              </a:tabLst>
            </a:pPr>
            <a:r>
              <a:rPr lang="en-US" dirty="0"/>
              <a:t>Composite Helpers added in 2022</a:t>
            </a:r>
          </a:p>
          <a:p>
            <a:pPr marL="342797" indent="-342797">
              <a:lnSpc>
                <a:spcPct val="150000"/>
              </a:lnSpc>
              <a:buFont typeface="Arial" panose="020B0604020202020204" pitchFamily="34" charset="0"/>
              <a:buChar char="•"/>
              <a:tabLst>
                <a:tab pos="357081" algn="l"/>
              </a:tabLst>
            </a:pPr>
            <a:r>
              <a:rPr lang="en-US" dirty="0"/>
              <a:t>Simplified Helpers coming in the future</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1720335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4" name="TextBox 23">
            <a:extLst>
              <a:ext uri="{FF2B5EF4-FFF2-40B4-BE49-F238E27FC236}">
                <a16:creationId xmlns:a16="http://schemas.microsoft.com/office/drawing/2014/main" id="{5AD82F56-F9EF-F67C-E07D-9FDDBF8B8A14}"/>
              </a:ext>
            </a:extLst>
          </p:cNvPr>
          <p:cNvSpPr txBox="1"/>
          <p:nvPr/>
        </p:nvSpPr>
        <p:spPr>
          <a:xfrm>
            <a:off x="7679379" y="1590936"/>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Initialization in Screen</a:t>
            </a:r>
            <a:endParaRPr lang="en-US" dirty="0">
              <a:latin typeface="Sage Text" panose="02010503040201060103" pitchFamily="2" charset="0"/>
            </a:endParaRPr>
          </a:p>
        </p:txBody>
      </p:sp>
      <p:pic>
        <p:nvPicPr>
          <p:cNvPr id="6" name="Picture 5">
            <a:extLst>
              <a:ext uri="{FF2B5EF4-FFF2-40B4-BE49-F238E27FC236}">
                <a16:creationId xmlns:a16="http://schemas.microsoft.com/office/drawing/2014/main" id="{BCF49A2B-FF29-6231-4B31-7697EEB72200}"/>
              </a:ext>
            </a:extLst>
          </p:cNvPr>
          <p:cNvPicPr>
            <a:picLocks noChangeAspect="1"/>
          </p:cNvPicPr>
          <p:nvPr/>
        </p:nvPicPr>
        <p:blipFill>
          <a:blip r:embed="rId3"/>
          <a:stretch>
            <a:fillRect/>
          </a:stretch>
        </p:blipFill>
        <p:spPr>
          <a:xfrm>
            <a:off x="419097" y="2072266"/>
            <a:ext cx="5707899" cy="3332934"/>
          </a:xfrm>
          <a:prstGeom prst="rect">
            <a:avLst/>
          </a:prstGeom>
        </p:spPr>
      </p:pic>
      <p:pic>
        <p:nvPicPr>
          <p:cNvPr id="8" name="Picture 7">
            <a:extLst>
              <a:ext uri="{FF2B5EF4-FFF2-40B4-BE49-F238E27FC236}">
                <a16:creationId xmlns:a16="http://schemas.microsoft.com/office/drawing/2014/main" id="{D5B25988-C6C6-DB97-BFBA-100389A2605B}"/>
              </a:ext>
            </a:extLst>
          </p:cNvPr>
          <p:cNvPicPr>
            <a:picLocks noChangeAspect="1"/>
          </p:cNvPicPr>
          <p:nvPr/>
        </p:nvPicPr>
        <p:blipFill>
          <a:blip r:embed="rId4"/>
          <a:stretch>
            <a:fillRect/>
          </a:stretch>
        </p:blipFill>
        <p:spPr>
          <a:xfrm>
            <a:off x="6570511" y="4630736"/>
            <a:ext cx="5381996" cy="1431620"/>
          </a:xfrm>
          <a:prstGeom prst="rect">
            <a:avLst/>
          </a:prstGeom>
        </p:spPr>
      </p:pic>
      <p:pic>
        <p:nvPicPr>
          <p:cNvPr id="11" name="Picture 10">
            <a:extLst>
              <a:ext uri="{FF2B5EF4-FFF2-40B4-BE49-F238E27FC236}">
                <a16:creationId xmlns:a16="http://schemas.microsoft.com/office/drawing/2014/main" id="{B24B3B32-6B63-B2E9-EAA9-2921BB3E0899}"/>
              </a:ext>
            </a:extLst>
          </p:cNvPr>
          <p:cNvPicPr>
            <a:picLocks noChangeAspect="1"/>
          </p:cNvPicPr>
          <p:nvPr/>
        </p:nvPicPr>
        <p:blipFill>
          <a:blip r:embed="rId5"/>
          <a:stretch>
            <a:fillRect/>
          </a:stretch>
        </p:blipFill>
        <p:spPr>
          <a:xfrm>
            <a:off x="6570511" y="2083312"/>
            <a:ext cx="5381996" cy="1610063"/>
          </a:xfrm>
          <a:prstGeom prst="rect">
            <a:avLst/>
          </a:prstGeom>
        </p:spPr>
      </p:pic>
      <p:sp>
        <p:nvSpPr>
          <p:cNvPr id="14" name="TextBox 13">
            <a:extLst>
              <a:ext uri="{FF2B5EF4-FFF2-40B4-BE49-F238E27FC236}">
                <a16:creationId xmlns:a16="http://schemas.microsoft.com/office/drawing/2014/main" id="{29A1CE3C-A489-87AB-72C6-B783600D8391}"/>
              </a:ext>
            </a:extLst>
          </p:cNvPr>
          <p:cNvSpPr txBox="1"/>
          <p:nvPr/>
        </p:nvSpPr>
        <p:spPr>
          <a:xfrm>
            <a:off x="8023763" y="4170574"/>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Global Definition</a:t>
            </a:r>
            <a:endParaRPr lang="en-US" dirty="0">
              <a:latin typeface="Sage Text" panose="02010503040201060103" pitchFamily="2" charset="0"/>
            </a:endParaRPr>
          </a:p>
        </p:txBody>
      </p:sp>
    </p:spTree>
    <p:extLst>
      <p:ext uri="{BB962C8B-B14F-4D97-AF65-F5344CB8AC3E}">
        <p14:creationId xmlns:p14="http://schemas.microsoft.com/office/powerpoint/2010/main" val="199963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XML Menu Files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90478" y="2319475"/>
            <a:ext cx="5580560"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Generated  by Code Generation Wizard</a:t>
            </a:r>
          </a:p>
          <a:p>
            <a:pPr marL="342797" indent="-342797">
              <a:buFont typeface="Arial" panose="020B0604020202020204" pitchFamily="34" charset="0"/>
              <a:buChar char="•"/>
              <a:tabLst>
                <a:tab pos="357081" algn="l"/>
              </a:tabLst>
            </a:pPr>
            <a:r>
              <a:rPr lang="en-US" dirty="0"/>
              <a:t>Deployed to </a:t>
            </a:r>
          </a:p>
          <a:p>
            <a:pPr marL="799997" lvl="1" indent="-342797">
              <a:buFont typeface="Arial" panose="020B0604020202020204" pitchFamily="34" charset="0"/>
              <a:buChar char="•"/>
              <a:tabLst>
                <a:tab pos="357081" algn="l"/>
              </a:tabLst>
            </a:pPr>
            <a:r>
              <a:rPr lang="en-US" sz="1600" dirty="0"/>
              <a:t>..\Online\Web\App_Data\MenuDetail </a:t>
            </a:r>
          </a:p>
          <a:p>
            <a:pPr marL="342797" indent="-342797">
              <a:buFont typeface="Arial" panose="020B0604020202020204" pitchFamily="34" charset="0"/>
              <a:buChar char="•"/>
              <a:tabLst>
                <a:tab pos="357081" algn="l"/>
              </a:tabLst>
            </a:pPr>
            <a:r>
              <a:rPr lang="en-US" dirty="0"/>
              <a:t>Copied to on login</a:t>
            </a:r>
          </a:p>
          <a:p>
            <a:pPr marL="799997" lvl="1" indent="-342797">
              <a:buFont typeface="Arial" panose="020B0604020202020204" pitchFamily="34" charset="0"/>
              <a:buChar char="•"/>
              <a:tabLst>
                <a:tab pos="357081" algn="l"/>
              </a:tabLst>
            </a:pPr>
            <a:r>
              <a:rPr lang="en-US" sz="1600" dirty="0"/>
              <a:t> ..\Online\Web\App_Data\MenuDetail\{company}</a:t>
            </a:r>
          </a:p>
          <a:p>
            <a:pPr marL="342797" indent="-342797">
              <a:buFont typeface="Arial" panose="020B0604020202020204" pitchFamily="34" charset="0"/>
              <a:buChar char="•"/>
              <a:tabLst>
                <a:tab pos="357081" algn="l"/>
              </a:tabLst>
            </a:pPr>
            <a:r>
              <a:rPr lang="en-US" dirty="0"/>
              <a:t>File is module specific</a:t>
            </a:r>
          </a:p>
          <a:p>
            <a:pPr marL="342797" indent="-342797">
              <a:buFont typeface="Arial" panose="020B0604020202020204" pitchFamily="34" charset="0"/>
              <a:buChar char="•"/>
            </a:pPr>
            <a:endParaRPr lang="en-US" sz="1600" dirty="0"/>
          </a:p>
        </p:txBody>
      </p:sp>
      <p:pic>
        <p:nvPicPr>
          <p:cNvPr id="13" name="Picture 12">
            <a:extLst>
              <a:ext uri="{FF2B5EF4-FFF2-40B4-BE49-F238E27FC236}">
                <a16:creationId xmlns:a16="http://schemas.microsoft.com/office/drawing/2014/main" id="{89C6A724-98E4-FE3F-386A-4114C465FF47}"/>
              </a:ext>
            </a:extLst>
          </p:cNvPr>
          <p:cNvPicPr>
            <a:picLocks noChangeAspect="1"/>
          </p:cNvPicPr>
          <p:nvPr/>
        </p:nvPicPr>
        <p:blipFill>
          <a:blip r:embed="rId3"/>
          <a:stretch>
            <a:fillRect/>
          </a:stretch>
        </p:blipFill>
        <p:spPr>
          <a:xfrm>
            <a:off x="120962" y="1958229"/>
            <a:ext cx="2095084" cy="3041250"/>
          </a:xfrm>
          <a:prstGeom prst="rect">
            <a:avLst/>
          </a:prstGeom>
        </p:spPr>
      </p:pic>
      <p:pic>
        <p:nvPicPr>
          <p:cNvPr id="15" name="Picture 14">
            <a:extLst>
              <a:ext uri="{FF2B5EF4-FFF2-40B4-BE49-F238E27FC236}">
                <a16:creationId xmlns:a16="http://schemas.microsoft.com/office/drawing/2014/main" id="{F4B92619-AE1E-763B-A921-C2D43DA0F62A}"/>
              </a:ext>
            </a:extLst>
          </p:cNvPr>
          <p:cNvPicPr>
            <a:picLocks noChangeAspect="1"/>
          </p:cNvPicPr>
          <p:nvPr/>
        </p:nvPicPr>
        <p:blipFill>
          <a:blip r:embed="rId4"/>
          <a:stretch>
            <a:fillRect/>
          </a:stretch>
        </p:blipFill>
        <p:spPr>
          <a:xfrm>
            <a:off x="2371333" y="2351652"/>
            <a:ext cx="3724667" cy="2254404"/>
          </a:xfrm>
          <a:prstGeom prst="rect">
            <a:avLst/>
          </a:prstGeom>
        </p:spPr>
      </p:pic>
    </p:spTree>
    <p:extLst>
      <p:ext uri="{BB962C8B-B14F-4D97-AF65-F5344CB8AC3E}">
        <p14:creationId xmlns:p14="http://schemas.microsoft.com/office/powerpoint/2010/main" val="3881523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Message Display Routines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10361" y="2007082"/>
            <a:ext cx="11353799"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Numerous methods in global.js depending upon type of message</a:t>
            </a:r>
          </a:p>
          <a:p>
            <a:pPr marL="628538" lvl="1" indent="-285750">
              <a:buFont typeface="Arial" panose="020B0604020202020204" pitchFamily="34" charset="0"/>
              <a:buChar char="•"/>
              <a:tabLst>
                <a:tab pos="357081" algn="l"/>
              </a:tabLst>
            </a:pPr>
            <a:r>
              <a:rPr lang="en-US" sz="1600" dirty="0"/>
              <a:t>showMessage, showMessageInfo</a:t>
            </a:r>
          </a:p>
          <a:p>
            <a:pPr marL="628538" lvl="1" indent="-285750">
              <a:buFont typeface="Arial" panose="020B0604020202020204" pitchFamily="34" charset="0"/>
              <a:buChar char="•"/>
              <a:tabLst>
                <a:tab pos="357081" algn="l"/>
              </a:tabLst>
            </a:pPr>
            <a:r>
              <a:rPr lang="en-US" sz="1600" dirty="0"/>
              <a:t>showCommonConfirmationDialog</a:t>
            </a:r>
          </a:p>
          <a:p>
            <a:pPr marL="628538" lvl="1" indent="-285750">
              <a:buFont typeface="Arial" panose="020B0604020202020204" pitchFamily="34" charset="0"/>
              <a:buChar char="•"/>
              <a:tabLst>
                <a:tab pos="357081" algn="l"/>
              </a:tabLst>
            </a:pPr>
            <a:r>
              <a:rPr lang="en-US" sz="1600" dirty="0"/>
              <a:t>showMessageInEnumerableResponse</a:t>
            </a:r>
          </a:p>
          <a:p>
            <a:pPr marL="628538" lvl="1" indent="-285750">
              <a:buFont typeface="Arial" panose="020B0604020202020204" pitchFamily="34" charset="0"/>
              <a:buChar char="•"/>
              <a:tabLst>
                <a:tab pos="357081" algn="l"/>
              </a:tabLst>
            </a:pPr>
            <a:r>
              <a:rPr lang="en-US" sz="1600" dirty="0"/>
              <a:t>showMessagePopup, showMessagePopupWithoutClose, showMessagePopupInfo</a:t>
            </a:r>
          </a:p>
          <a:p>
            <a:pPr marL="342797" indent="-342797">
              <a:buFont typeface="Arial" panose="020B0604020202020204" pitchFamily="34" charset="0"/>
              <a:buChar char="•"/>
              <a:tabLst>
                <a:tab pos="357081" algn="l"/>
              </a:tabLst>
            </a:pPr>
            <a:r>
              <a:rPr lang="en-US" dirty="0"/>
              <a:t>Use jQuery.validator.format like C-Sharp’s String.Format()</a:t>
            </a:r>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D8A4C1E2-8C54-0D5D-3B7E-CF3D76FE06DD}"/>
              </a:ext>
            </a:extLst>
          </p:cNvPr>
          <p:cNvPicPr>
            <a:picLocks noChangeAspect="1"/>
          </p:cNvPicPr>
          <p:nvPr/>
        </p:nvPicPr>
        <p:blipFill>
          <a:blip r:embed="rId3"/>
          <a:stretch>
            <a:fillRect/>
          </a:stretch>
        </p:blipFill>
        <p:spPr>
          <a:xfrm>
            <a:off x="1347905" y="3868597"/>
            <a:ext cx="8783067" cy="2154282"/>
          </a:xfrm>
          <a:prstGeom prst="rect">
            <a:avLst/>
          </a:prstGeom>
        </p:spPr>
      </p:pic>
    </p:spTree>
    <p:extLst>
      <p:ext uri="{BB962C8B-B14F-4D97-AF65-F5344CB8AC3E}">
        <p14:creationId xmlns:p14="http://schemas.microsoft.com/office/powerpoint/2010/main" val="1765597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Error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411479" y="1899866"/>
            <a:ext cx="7096725" cy="2277547"/>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Exception Helper class in Common.Exceptions</a:t>
            </a:r>
          </a:p>
          <a:p>
            <a:pPr marL="342797" indent="-342797">
              <a:buFont typeface="Arial" panose="020B0604020202020204" pitchFamily="34" charset="0"/>
              <a:buChar char="•"/>
              <a:tabLst>
                <a:tab pos="357081" algn="l"/>
              </a:tabLst>
            </a:pPr>
            <a:r>
              <a:rPr lang="en-US" dirty="0"/>
              <a:t>Entity Error class in Common.Models</a:t>
            </a:r>
          </a:p>
          <a:p>
            <a:pPr marL="342797" indent="-342797">
              <a:buFont typeface="Arial" panose="020B0604020202020204" pitchFamily="34" charset="0"/>
              <a:buChar char="•"/>
              <a:tabLst>
                <a:tab pos="357081" algn="l"/>
              </a:tabLst>
            </a:pPr>
            <a:r>
              <a:rPr lang="en-US" dirty="0"/>
              <a:t>Assign Localized Message</a:t>
            </a:r>
          </a:p>
          <a:p>
            <a:pPr marL="342797" indent="-342797">
              <a:buFont typeface="Arial" panose="020B0604020202020204" pitchFamily="34" charset="0"/>
              <a:buChar char="•"/>
              <a:tabLst>
                <a:tab pos="357081" algn="l"/>
              </a:tabLst>
            </a:pPr>
            <a:r>
              <a:rPr lang="en-US" dirty="0"/>
              <a:t>Assign Priority (Severe Error, Message, Warning, Error, Security)</a:t>
            </a:r>
          </a:p>
          <a:p>
            <a:pPr marL="342797" indent="-342797">
              <a:buFont typeface="Arial" panose="020B0604020202020204" pitchFamily="34" charset="0"/>
              <a:buChar char="•"/>
              <a:tabLst>
                <a:tab pos="357081" algn="l"/>
              </a:tabLst>
            </a:pPr>
            <a:r>
              <a:rPr lang="en-US" dirty="0"/>
              <a:t>Multiple errors may be assigned</a:t>
            </a:r>
          </a:p>
          <a:p>
            <a:pPr marL="342797" indent="-342797">
              <a:buFont typeface="Arial" panose="020B0604020202020204" pitchFamily="34" charset="0"/>
              <a:buChar char="•"/>
              <a:tabLst>
                <a:tab pos="357081" algn="l"/>
              </a:tabLst>
            </a:pPr>
            <a:r>
              <a:rPr lang="en-US" dirty="0"/>
              <a:t>Duplicate messages removed before display</a:t>
            </a:r>
          </a:p>
          <a:p>
            <a:pPr marL="342797" indent="-342797">
              <a:buFont typeface="Arial" panose="020B0604020202020204" pitchFamily="34" charset="0"/>
              <a:buChar char="•"/>
              <a:tabLst>
                <a:tab pos="357081" algn="l"/>
              </a:tabLst>
            </a:pPr>
            <a:r>
              <a:rPr lang="en-US" dirty="0"/>
              <a:t>Displayed by generic routines in global.js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76EF1818-74B0-E3F8-7333-B4BB176A9CB9}"/>
              </a:ext>
            </a:extLst>
          </p:cNvPr>
          <p:cNvPicPr>
            <a:picLocks noChangeAspect="1"/>
          </p:cNvPicPr>
          <p:nvPr/>
        </p:nvPicPr>
        <p:blipFill>
          <a:blip r:embed="rId3"/>
          <a:stretch>
            <a:fillRect/>
          </a:stretch>
        </p:blipFill>
        <p:spPr>
          <a:xfrm>
            <a:off x="2557053" y="4177413"/>
            <a:ext cx="6699544" cy="1659296"/>
          </a:xfrm>
          <a:prstGeom prst="rect">
            <a:avLst/>
          </a:prstGeom>
        </p:spPr>
      </p:pic>
    </p:spTree>
    <p:extLst>
      <p:ext uri="{BB962C8B-B14F-4D97-AF65-F5344CB8AC3E}">
        <p14:creationId xmlns:p14="http://schemas.microsoft.com/office/powerpoint/2010/main" val="245200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Date Utility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73893" y="2130270"/>
            <a:ext cx="5242556" cy="4355038"/>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Encapsulates System.DateTime</a:t>
            </a:r>
          </a:p>
          <a:p>
            <a:pPr marL="342797" indent="-342797">
              <a:lnSpc>
                <a:spcPct val="150000"/>
              </a:lnSpc>
              <a:buFont typeface="Arial" panose="020B0604020202020204" pitchFamily="34" charset="0"/>
              <a:buChar char="•"/>
              <a:tabLst>
                <a:tab pos="357081" algn="l"/>
              </a:tabLst>
            </a:pPr>
            <a:r>
              <a:rPr lang="en-US" dirty="0"/>
              <a:t>Minimum Date logic is centralized</a:t>
            </a:r>
          </a:p>
          <a:p>
            <a:pPr marL="342797" indent="-342797">
              <a:lnSpc>
                <a:spcPct val="150000"/>
              </a:lnSpc>
              <a:buFont typeface="Arial" panose="020B0604020202020204" pitchFamily="34" charset="0"/>
              <a:buChar char="•"/>
              <a:tabLst>
                <a:tab pos="357081" algn="l"/>
              </a:tabLst>
            </a:pPr>
            <a:r>
              <a:rPr lang="en-US" dirty="0"/>
              <a:t>Formatting based upon current culture</a:t>
            </a:r>
          </a:p>
          <a:p>
            <a:pPr marL="342797" indent="-342797">
              <a:lnSpc>
                <a:spcPct val="150000"/>
              </a:lnSpc>
              <a:buFont typeface="Arial" panose="020B0604020202020204" pitchFamily="34" charset="0"/>
              <a:buChar char="•"/>
              <a:tabLst>
                <a:tab pos="357081" algn="l"/>
              </a:tabLst>
            </a:pPr>
            <a:r>
              <a:rPr lang="en-US" dirty="0"/>
              <a:t>Simplicity reduces developer code</a:t>
            </a:r>
          </a:p>
          <a:p>
            <a:pPr marL="342797" indent="-342797">
              <a:lnSpc>
                <a:spcPct val="150000"/>
              </a:lnSpc>
              <a:buFont typeface="Arial" panose="020B0604020202020204" pitchFamily="34" charset="0"/>
              <a:buChar char="•"/>
              <a:tabLst>
                <a:tab pos="357081" algn="l"/>
              </a:tabLst>
            </a:pPr>
            <a:r>
              <a:rPr lang="en-US" dirty="0"/>
              <a:t>Standard pattern for Sage developers</a:t>
            </a:r>
          </a:p>
          <a:p>
            <a:pPr marL="342797" indent="-342797">
              <a:lnSpc>
                <a:spcPct val="150000"/>
              </a:lnSpc>
              <a:buFont typeface="Arial" panose="020B0604020202020204" pitchFamily="34" charset="0"/>
              <a:buChar char="•"/>
              <a:tabLst>
                <a:tab pos="357081" algn="l"/>
              </a:tabLst>
            </a:pPr>
            <a:r>
              <a:rPr lang="en-US" dirty="0"/>
              <a:t>Blog article on DateUtil Class</a:t>
            </a:r>
          </a:p>
          <a:p>
            <a:pPr marL="628452" lvl="1" indent="-285664">
              <a:lnSpc>
                <a:spcPct val="150000"/>
              </a:lnSpc>
              <a:tabLst>
                <a:tab pos="357081" algn="l"/>
              </a:tabLst>
            </a:pPr>
            <a:r>
              <a:rPr lang="en-US" sz="1600" dirty="0">
                <a:hlinkClick r:id="rId3"/>
              </a:rPr>
              <a:t>https://jthomas903.wordpress.com/2017/01/13/sage-300-date-utility/</a:t>
            </a:r>
            <a:endParaRPr lang="en-US" sz="1600" dirty="0"/>
          </a:p>
          <a:p>
            <a:pPr marL="171338" indent="-285750">
              <a:lnSpc>
                <a:spcPct val="150000"/>
              </a:lnSpc>
              <a:buFont typeface="Arial" panose="020B0604020202020204" pitchFamily="34" charset="0"/>
              <a:buChar char="•"/>
              <a:tabLst>
                <a:tab pos="357081" algn="l"/>
              </a:tabLst>
            </a:pPr>
            <a:r>
              <a:rPr lang="en-US" dirty="0"/>
              <a:t>Check CommonCore.chm in Web SDK</a:t>
            </a:r>
          </a:p>
          <a:p>
            <a:pPr marL="628452" lvl="1" indent="-285664">
              <a:lnSpc>
                <a:spcPct val="150000"/>
              </a:lnSpc>
              <a:tabLst>
                <a:tab pos="357081" algn="l"/>
              </a:tabLst>
            </a:pPr>
            <a:endParaRPr lang="en-US" sz="1600" dirty="0"/>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44072D93-CFE8-8BEB-29BD-5F7059D0987F}"/>
              </a:ext>
            </a:extLst>
          </p:cNvPr>
          <p:cNvPicPr>
            <a:picLocks noChangeAspect="1"/>
          </p:cNvPicPr>
          <p:nvPr/>
        </p:nvPicPr>
        <p:blipFill>
          <a:blip r:embed="rId4"/>
          <a:stretch>
            <a:fillRect/>
          </a:stretch>
        </p:blipFill>
        <p:spPr>
          <a:xfrm>
            <a:off x="585435" y="1820425"/>
            <a:ext cx="5699221" cy="3499719"/>
          </a:xfrm>
          <a:prstGeom prst="rect">
            <a:avLst/>
          </a:prstGeom>
        </p:spPr>
      </p:pic>
    </p:spTree>
    <p:extLst>
      <p:ext uri="{BB962C8B-B14F-4D97-AF65-F5344CB8AC3E}">
        <p14:creationId xmlns:p14="http://schemas.microsoft.com/office/powerpoint/2010/main" val="1328452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Help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8026392" y="2290226"/>
            <a:ext cx="3738886" cy="2277547"/>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Participation in Help and Doc section</a:t>
            </a:r>
          </a:p>
          <a:p>
            <a:pPr marL="285750" indent="-285750">
              <a:buFont typeface="Arial" panose="020B0604020202020204" pitchFamily="34" charset="0"/>
              <a:buChar char="•"/>
            </a:pPr>
            <a:r>
              <a:rPr lang="en-GB" sz="1800" dirty="0">
                <a:cs typeface="Arial"/>
              </a:rPr>
              <a:t>Seamless integration</a:t>
            </a:r>
          </a:p>
          <a:p>
            <a:pPr marL="285750" indent="-285750">
              <a:buFont typeface="Arial" panose="020B0604020202020204" pitchFamily="34" charset="0"/>
              <a:buChar char="•"/>
            </a:pPr>
            <a:r>
              <a:rPr lang="en-GB" sz="1800" dirty="0">
                <a:cs typeface="Arial"/>
              </a:rPr>
              <a:t>Partner or customer hosted</a:t>
            </a:r>
          </a:p>
          <a:p>
            <a:pPr marL="285750" indent="-285750">
              <a:buFont typeface="Arial" panose="020B0604020202020204" pitchFamily="34" charset="0"/>
              <a:buChar char="•"/>
            </a:pPr>
            <a:r>
              <a:rPr lang="en-GB" sz="1800" dirty="0">
                <a:cs typeface="Arial"/>
              </a:rPr>
              <a:t>XML discovered and items injected into help</a:t>
            </a:r>
          </a:p>
          <a:p>
            <a:pPr marL="285750" indent="-285750">
              <a:buFont typeface="Arial" panose="020B0604020202020204" pitchFamily="34" charset="0"/>
              <a:buChar char="•"/>
            </a:pPr>
            <a:r>
              <a:rPr lang="en-GB" sz="1800" dirty="0">
                <a:cs typeface="Arial"/>
              </a:rPr>
              <a:t>Can even add to our help topics</a:t>
            </a:r>
          </a:p>
          <a:p>
            <a:pPr marL="342797" indent="-342797">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7F05020D-0D83-EF18-4D16-6015EEAAC01C}"/>
              </a:ext>
            </a:extLst>
          </p:cNvPr>
          <p:cNvPicPr>
            <a:picLocks noChangeAspect="1"/>
          </p:cNvPicPr>
          <p:nvPr/>
        </p:nvPicPr>
        <p:blipFill>
          <a:blip r:embed="rId3"/>
          <a:stretch>
            <a:fillRect/>
          </a:stretch>
        </p:blipFill>
        <p:spPr>
          <a:xfrm>
            <a:off x="189177" y="2130269"/>
            <a:ext cx="7383558" cy="2465481"/>
          </a:xfrm>
          <a:prstGeom prst="rect">
            <a:avLst/>
          </a:prstGeom>
        </p:spPr>
      </p:pic>
    </p:spTree>
    <p:extLst>
      <p:ext uri="{BB962C8B-B14F-4D97-AF65-F5344CB8AC3E}">
        <p14:creationId xmlns:p14="http://schemas.microsoft.com/office/powerpoint/2010/main" val="298974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(Deprecated)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Rectangle: Rounded Corners 7">
            <a:extLst>
              <a:ext uri="{FF2B5EF4-FFF2-40B4-BE49-F238E27FC236}">
                <a16:creationId xmlns:a16="http://schemas.microsoft.com/office/drawing/2014/main" id="{30C82458-BD9A-56C9-4BC6-3395F5C37182}"/>
              </a:ext>
            </a:extLst>
          </p:cNvPr>
          <p:cNvSpPr/>
          <p:nvPr/>
        </p:nvSpPr>
        <p:spPr>
          <a:xfrm>
            <a:off x="5736537" y="663626"/>
            <a:ext cx="5990151" cy="5266011"/>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0" name="Rectangle: Rounded Corners 9">
            <a:extLst>
              <a:ext uri="{FF2B5EF4-FFF2-40B4-BE49-F238E27FC236}">
                <a16:creationId xmlns:a16="http://schemas.microsoft.com/office/drawing/2014/main" id="{B510F4CB-63A4-1D9D-3066-990E492FBF6C}"/>
              </a:ext>
            </a:extLst>
          </p:cNvPr>
          <p:cNvSpPr/>
          <p:nvPr/>
        </p:nvSpPr>
        <p:spPr>
          <a:xfrm>
            <a:off x="462136" y="2394449"/>
            <a:ext cx="3779832" cy="2293534"/>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1" name="TextBox 10">
            <a:extLst>
              <a:ext uri="{FF2B5EF4-FFF2-40B4-BE49-F238E27FC236}">
                <a16:creationId xmlns:a16="http://schemas.microsoft.com/office/drawing/2014/main" id="{28B66427-6F33-5574-7F99-CA55E7ECF723}"/>
              </a:ext>
            </a:extLst>
          </p:cNvPr>
          <p:cNvSpPr txBox="1"/>
          <p:nvPr/>
        </p:nvSpPr>
        <p:spPr>
          <a:xfrm>
            <a:off x="1474575" y="1822512"/>
            <a:ext cx="1687844"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Browser</a:t>
            </a:r>
          </a:p>
        </p:txBody>
      </p:sp>
      <p:sp>
        <p:nvSpPr>
          <p:cNvPr id="13" name="Rectangle: Rounded Corners 12">
            <a:extLst>
              <a:ext uri="{FF2B5EF4-FFF2-40B4-BE49-F238E27FC236}">
                <a16:creationId xmlns:a16="http://schemas.microsoft.com/office/drawing/2014/main" id="{D0653CD3-A20B-CDF7-9D98-B7E6C18728A8}"/>
              </a:ext>
            </a:extLst>
          </p:cNvPr>
          <p:cNvSpPr/>
          <p:nvPr/>
        </p:nvSpPr>
        <p:spPr>
          <a:xfrm>
            <a:off x="6966101" y="4925741"/>
            <a:ext cx="2300419" cy="9514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a:p>
            <a:pPr algn="ctr"/>
            <a:r>
              <a:rPr lang="en-US" sz="1400" dirty="0">
                <a:solidFill>
                  <a:schemeClr val="tx1"/>
                </a:solidFill>
              </a:rPr>
              <a:t>CR Viewer </a:t>
            </a:r>
          </a:p>
          <a:p>
            <a:pPr algn="ctr"/>
            <a:r>
              <a:rPr lang="en-US" sz="1400" dirty="0">
                <a:solidFill>
                  <a:schemeClr val="tx1"/>
                </a:solidFill>
              </a:rPr>
              <a:t>Server</a:t>
            </a:r>
          </a:p>
        </p:txBody>
      </p:sp>
      <p:sp>
        <p:nvSpPr>
          <p:cNvPr id="14" name="Rectangle: Rounded Corners 13">
            <a:extLst>
              <a:ext uri="{FF2B5EF4-FFF2-40B4-BE49-F238E27FC236}">
                <a16:creationId xmlns:a16="http://schemas.microsoft.com/office/drawing/2014/main" id="{B9D50C8E-8525-AF77-E995-730B3BAC618E}"/>
              </a:ext>
            </a:extLst>
          </p:cNvPr>
          <p:cNvSpPr/>
          <p:nvPr/>
        </p:nvSpPr>
        <p:spPr>
          <a:xfrm>
            <a:off x="1319038" y="3648154"/>
            <a:ext cx="1718734" cy="7583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Viewer </a:t>
            </a:r>
          </a:p>
          <a:p>
            <a:pPr algn="ctr"/>
            <a:r>
              <a:rPr lang="en-US" sz="1400" dirty="0">
                <a:solidFill>
                  <a:schemeClr val="tx1"/>
                </a:solidFill>
              </a:rPr>
              <a:t>Client</a:t>
            </a:r>
          </a:p>
        </p:txBody>
      </p:sp>
      <p:cxnSp>
        <p:nvCxnSpPr>
          <p:cNvPr id="15" name="Straight Arrow Connector 14">
            <a:extLst>
              <a:ext uri="{FF2B5EF4-FFF2-40B4-BE49-F238E27FC236}">
                <a16:creationId xmlns:a16="http://schemas.microsoft.com/office/drawing/2014/main" id="{73BB82E8-1DC3-F4E8-A2BD-3747F9791F98}"/>
              </a:ext>
            </a:extLst>
          </p:cNvPr>
          <p:cNvCxnSpPr>
            <a:cxnSpLocks/>
            <a:endCxn id="19" idx="1"/>
          </p:cNvCxnSpPr>
          <p:nvPr/>
        </p:nvCxnSpPr>
        <p:spPr>
          <a:xfrm flipV="1">
            <a:off x="3037772" y="1253320"/>
            <a:ext cx="3373675" cy="1730823"/>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3B561-87AF-B027-30DC-7A71142A94B1}"/>
              </a:ext>
            </a:extLst>
          </p:cNvPr>
          <p:cNvSpPr txBox="1"/>
          <p:nvPr/>
        </p:nvSpPr>
        <p:spPr>
          <a:xfrm>
            <a:off x="4273285" y="1446175"/>
            <a:ext cx="817852"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dirty="0"/>
              <a:t>Print</a:t>
            </a:r>
          </a:p>
        </p:txBody>
      </p:sp>
      <p:cxnSp>
        <p:nvCxnSpPr>
          <p:cNvPr id="17" name="Straight Arrow Connector 16">
            <a:extLst>
              <a:ext uri="{FF2B5EF4-FFF2-40B4-BE49-F238E27FC236}">
                <a16:creationId xmlns:a16="http://schemas.microsoft.com/office/drawing/2014/main" id="{395190AA-D2BA-1968-B629-B4886BAB070D}"/>
              </a:ext>
            </a:extLst>
          </p:cNvPr>
          <p:cNvCxnSpPr>
            <a:cxnSpLocks/>
            <a:stCxn id="21" idx="2"/>
            <a:endCxn id="26" idx="0"/>
          </p:cNvCxnSpPr>
          <p:nvPr/>
        </p:nvCxnSpPr>
        <p:spPr>
          <a:xfrm flipH="1">
            <a:off x="8146222" y="3826315"/>
            <a:ext cx="7995" cy="2645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C2679A-6D93-F4D8-FF46-6B6F4356C0C6}"/>
              </a:ext>
            </a:extLst>
          </p:cNvPr>
          <p:cNvCxnSpPr>
            <a:cxnSpLocks/>
            <a:stCxn id="14" idx="3"/>
            <a:endCxn id="13" idx="1"/>
          </p:cNvCxnSpPr>
          <p:nvPr/>
        </p:nvCxnSpPr>
        <p:spPr>
          <a:xfrm>
            <a:off x="3037772" y="4027337"/>
            <a:ext cx="3928329" cy="1374145"/>
          </a:xfrm>
          <a:prstGeom prst="straightConnector1">
            <a:avLst/>
          </a:prstGeom>
          <a:ln w="31750">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03FC6F4-FFBF-D448-C2F8-6711D515720A}"/>
              </a:ext>
            </a:extLst>
          </p:cNvPr>
          <p:cNvSpPr/>
          <p:nvPr/>
        </p:nvSpPr>
        <p:spPr>
          <a:xfrm>
            <a:off x="6411447" y="928363"/>
            <a:ext cx="3795913"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t>Report Controller</a:t>
            </a:r>
          </a:p>
        </p:txBody>
      </p:sp>
      <p:sp>
        <p:nvSpPr>
          <p:cNvPr id="20" name="Rectangle: Rounded Corners 19">
            <a:extLst>
              <a:ext uri="{FF2B5EF4-FFF2-40B4-BE49-F238E27FC236}">
                <a16:creationId xmlns:a16="http://schemas.microsoft.com/office/drawing/2014/main" id="{8A99236B-93FA-D06B-7520-156ACD0F426F}"/>
              </a:ext>
            </a:extLst>
          </p:cNvPr>
          <p:cNvSpPr/>
          <p:nvPr/>
        </p:nvSpPr>
        <p:spPr>
          <a:xfrm>
            <a:off x="7459704" y="2295125"/>
            <a:ext cx="1384625" cy="38060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A4WCOMSV</a:t>
            </a:r>
            <a:endParaRPr lang="en-US" sz="3199" dirty="0"/>
          </a:p>
        </p:txBody>
      </p:sp>
      <p:sp>
        <p:nvSpPr>
          <p:cNvPr id="21" name="Rectangle: Rounded Corners 20">
            <a:extLst>
              <a:ext uri="{FF2B5EF4-FFF2-40B4-BE49-F238E27FC236}">
                <a16:creationId xmlns:a16="http://schemas.microsoft.com/office/drawing/2014/main" id="{3C702CFE-38C1-51F0-9D9C-C166242C2132}"/>
              </a:ext>
            </a:extLst>
          </p:cNvPr>
          <p:cNvSpPr/>
          <p:nvPr/>
        </p:nvSpPr>
        <p:spPr>
          <a:xfrm>
            <a:off x="7459704" y="3425594"/>
            <a:ext cx="1389025" cy="40072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A4WCRInterop</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3" name="TextBox 22">
            <a:extLst>
              <a:ext uri="{FF2B5EF4-FFF2-40B4-BE49-F238E27FC236}">
                <a16:creationId xmlns:a16="http://schemas.microsoft.com/office/drawing/2014/main" id="{892B58B1-A3A5-BEFA-75F4-0850C59B6A52}"/>
              </a:ext>
            </a:extLst>
          </p:cNvPr>
          <p:cNvSpPr txBox="1"/>
          <p:nvPr/>
        </p:nvSpPr>
        <p:spPr>
          <a:xfrm>
            <a:off x="7252412" y="115587"/>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cxnSp>
        <p:nvCxnSpPr>
          <p:cNvPr id="24" name="Straight Arrow Connector 23">
            <a:extLst>
              <a:ext uri="{FF2B5EF4-FFF2-40B4-BE49-F238E27FC236}">
                <a16:creationId xmlns:a16="http://schemas.microsoft.com/office/drawing/2014/main" id="{9756236D-2FC8-5E90-092F-B29E27402C80}"/>
              </a:ext>
            </a:extLst>
          </p:cNvPr>
          <p:cNvCxnSpPr>
            <a:cxnSpLocks/>
            <a:stCxn id="25" idx="2"/>
            <a:endCxn id="21" idx="0"/>
          </p:cNvCxnSpPr>
          <p:nvPr/>
        </p:nvCxnSpPr>
        <p:spPr>
          <a:xfrm flipH="1">
            <a:off x="8154217" y="3214997"/>
            <a:ext cx="7" cy="2105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63ACEC-492C-FB7F-B505-8ADEF970803A}"/>
              </a:ext>
            </a:extLst>
          </p:cNvPr>
          <p:cNvSpPr/>
          <p:nvPr/>
        </p:nvSpPr>
        <p:spPr>
          <a:xfrm>
            <a:off x="7459703" y="2891641"/>
            <a:ext cx="1389042" cy="32335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A4WRPT</a:t>
            </a:r>
            <a:endParaRPr lang="en-US" sz="3199" dirty="0"/>
          </a:p>
        </p:txBody>
      </p:sp>
      <p:sp>
        <p:nvSpPr>
          <p:cNvPr id="26" name="Rectangle: Rounded Corners 25">
            <a:extLst>
              <a:ext uri="{FF2B5EF4-FFF2-40B4-BE49-F238E27FC236}">
                <a16:creationId xmlns:a16="http://schemas.microsoft.com/office/drawing/2014/main" id="{313FC22A-4741-F64B-82F0-3C97FCAD19DE}"/>
              </a:ext>
            </a:extLst>
          </p:cNvPr>
          <p:cNvSpPr/>
          <p:nvPr/>
        </p:nvSpPr>
        <p:spPr>
          <a:xfrm>
            <a:off x="7451709" y="4090851"/>
            <a:ext cx="1389025" cy="4007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Engine</a:t>
            </a:r>
          </a:p>
        </p:txBody>
      </p:sp>
      <p:sp>
        <p:nvSpPr>
          <p:cNvPr id="27" name="Rectangle: Rounded Corners 26">
            <a:extLst>
              <a:ext uri="{FF2B5EF4-FFF2-40B4-BE49-F238E27FC236}">
                <a16:creationId xmlns:a16="http://schemas.microsoft.com/office/drawing/2014/main" id="{A8D42599-7F0D-99A2-444C-620469E69975}"/>
              </a:ext>
            </a:extLst>
          </p:cNvPr>
          <p:cNvSpPr/>
          <p:nvPr/>
        </p:nvSpPr>
        <p:spPr>
          <a:xfrm>
            <a:off x="7459703" y="1736462"/>
            <a:ext cx="1435520" cy="3427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28" name="Rectangle: Rounded Corners 27">
            <a:extLst>
              <a:ext uri="{FF2B5EF4-FFF2-40B4-BE49-F238E27FC236}">
                <a16:creationId xmlns:a16="http://schemas.microsoft.com/office/drawing/2014/main" id="{1557F194-9C75-8B32-6939-B4D535360F43}"/>
              </a:ext>
            </a:extLst>
          </p:cNvPr>
          <p:cNvSpPr/>
          <p:nvPr/>
        </p:nvSpPr>
        <p:spPr>
          <a:xfrm>
            <a:off x="9741093" y="2079220"/>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Session Pool</a:t>
            </a:r>
          </a:p>
        </p:txBody>
      </p:sp>
      <p:sp>
        <p:nvSpPr>
          <p:cNvPr id="29" name="Rectangle: Rounded Corners 28">
            <a:extLst>
              <a:ext uri="{FF2B5EF4-FFF2-40B4-BE49-F238E27FC236}">
                <a16:creationId xmlns:a16="http://schemas.microsoft.com/office/drawing/2014/main" id="{0EA2EDFC-297D-C001-AA0D-B46A4B0B9B3A}"/>
              </a:ext>
            </a:extLst>
          </p:cNvPr>
          <p:cNvSpPr/>
          <p:nvPr/>
        </p:nvSpPr>
        <p:spPr>
          <a:xfrm>
            <a:off x="9745713" y="3057367"/>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sp>
        <p:nvSpPr>
          <p:cNvPr id="30" name="Rectangle: Rounded Corners 29">
            <a:extLst>
              <a:ext uri="{FF2B5EF4-FFF2-40B4-BE49-F238E27FC236}">
                <a16:creationId xmlns:a16="http://schemas.microsoft.com/office/drawing/2014/main" id="{69FD3E89-5B69-947E-DAFB-A4B11CD5DC09}"/>
              </a:ext>
            </a:extLst>
          </p:cNvPr>
          <p:cNvSpPr/>
          <p:nvPr/>
        </p:nvSpPr>
        <p:spPr>
          <a:xfrm>
            <a:off x="9752128" y="4107475"/>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cxnSp>
        <p:nvCxnSpPr>
          <p:cNvPr id="31" name="Straight Arrow Connector 30">
            <a:extLst>
              <a:ext uri="{FF2B5EF4-FFF2-40B4-BE49-F238E27FC236}">
                <a16:creationId xmlns:a16="http://schemas.microsoft.com/office/drawing/2014/main" id="{A4A9362C-3889-259C-3EAA-A36B7DC7FA82}"/>
              </a:ext>
            </a:extLst>
          </p:cNvPr>
          <p:cNvCxnSpPr>
            <a:cxnSpLocks/>
          </p:cNvCxnSpPr>
          <p:nvPr/>
        </p:nvCxnSpPr>
        <p:spPr>
          <a:xfrm>
            <a:off x="8177463" y="2079219"/>
            <a:ext cx="6877" cy="2159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75B7A8-B89B-C1C8-193F-9CA64EB67E86}"/>
              </a:ext>
            </a:extLst>
          </p:cNvPr>
          <p:cNvCxnSpPr>
            <a:cxnSpLocks/>
          </p:cNvCxnSpPr>
          <p:nvPr/>
        </p:nvCxnSpPr>
        <p:spPr>
          <a:xfrm>
            <a:off x="8152017" y="2675734"/>
            <a:ext cx="2207" cy="2159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E2BE7-9392-3281-27A0-C67250D7D2A4}"/>
              </a:ext>
            </a:extLst>
          </p:cNvPr>
          <p:cNvCxnSpPr>
            <a:cxnSpLocks/>
          </p:cNvCxnSpPr>
          <p:nvPr/>
        </p:nvCxnSpPr>
        <p:spPr>
          <a:xfrm>
            <a:off x="8116310" y="4509230"/>
            <a:ext cx="1" cy="416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62883A4-C832-EC9C-CA91-8BC73A23DDFA}"/>
              </a:ext>
            </a:extLst>
          </p:cNvPr>
          <p:cNvSpPr/>
          <p:nvPr/>
        </p:nvSpPr>
        <p:spPr>
          <a:xfrm>
            <a:off x="1319039" y="2720203"/>
            <a:ext cx="1718733" cy="527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 UI</a:t>
            </a:r>
          </a:p>
        </p:txBody>
      </p:sp>
      <p:pic>
        <p:nvPicPr>
          <p:cNvPr id="37" name="Picture 36">
            <a:extLst>
              <a:ext uri="{FF2B5EF4-FFF2-40B4-BE49-F238E27FC236}">
                <a16:creationId xmlns:a16="http://schemas.microsoft.com/office/drawing/2014/main" id="{F4250866-6E2B-3377-629A-E8A37B2AE241}"/>
              </a:ext>
            </a:extLst>
          </p:cNvPr>
          <p:cNvPicPr>
            <a:picLocks noChangeAspect="1"/>
          </p:cNvPicPr>
          <p:nvPr/>
        </p:nvPicPr>
        <p:blipFill>
          <a:blip r:embed="rId3"/>
          <a:stretch>
            <a:fillRect/>
          </a:stretch>
        </p:blipFill>
        <p:spPr>
          <a:xfrm>
            <a:off x="7019659" y="5274416"/>
            <a:ext cx="253092" cy="283743"/>
          </a:xfrm>
          <a:prstGeom prst="rect">
            <a:avLst/>
          </a:prstGeom>
        </p:spPr>
      </p:pic>
      <p:pic>
        <p:nvPicPr>
          <p:cNvPr id="38" name="Picture 37">
            <a:extLst>
              <a:ext uri="{FF2B5EF4-FFF2-40B4-BE49-F238E27FC236}">
                <a16:creationId xmlns:a16="http://schemas.microsoft.com/office/drawing/2014/main" id="{4A2AEB85-FA9F-A31B-54F9-FCE39CCAE719}"/>
              </a:ext>
            </a:extLst>
          </p:cNvPr>
          <p:cNvPicPr>
            <a:picLocks noChangeAspect="1"/>
          </p:cNvPicPr>
          <p:nvPr/>
        </p:nvPicPr>
        <p:blipFill>
          <a:blip r:embed="rId3"/>
          <a:stretch>
            <a:fillRect/>
          </a:stretch>
        </p:blipFill>
        <p:spPr>
          <a:xfrm>
            <a:off x="8016543" y="5004993"/>
            <a:ext cx="253092" cy="283743"/>
          </a:xfrm>
          <a:prstGeom prst="rect">
            <a:avLst/>
          </a:prstGeom>
        </p:spPr>
      </p:pic>
    </p:spTree>
    <p:extLst>
      <p:ext uri="{BB962C8B-B14F-4D97-AF65-F5344CB8AC3E}">
        <p14:creationId xmlns:p14="http://schemas.microsoft.com/office/powerpoint/2010/main" val="3326968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(Current)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5" name="Rectangle: Rounded Corners 34">
            <a:extLst>
              <a:ext uri="{FF2B5EF4-FFF2-40B4-BE49-F238E27FC236}">
                <a16:creationId xmlns:a16="http://schemas.microsoft.com/office/drawing/2014/main" id="{D901C091-A36B-F3EE-608C-6470ECAFD336}"/>
              </a:ext>
            </a:extLst>
          </p:cNvPr>
          <p:cNvSpPr/>
          <p:nvPr/>
        </p:nvSpPr>
        <p:spPr>
          <a:xfrm>
            <a:off x="4427958" y="2178083"/>
            <a:ext cx="3845788" cy="150580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36" name="Rectangle: Rounded Corners 35">
            <a:extLst>
              <a:ext uri="{FF2B5EF4-FFF2-40B4-BE49-F238E27FC236}">
                <a16:creationId xmlns:a16="http://schemas.microsoft.com/office/drawing/2014/main" id="{ED818EE1-C795-CC35-EFAA-CEB55CCFE5D6}"/>
              </a:ext>
            </a:extLst>
          </p:cNvPr>
          <p:cNvSpPr/>
          <p:nvPr/>
        </p:nvSpPr>
        <p:spPr>
          <a:xfrm>
            <a:off x="5151056" y="2437187"/>
            <a:ext cx="2473570" cy="4422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Report Controller</a:t>
            </a:r>
          </a:p>
        </p:txBody>
      </p:sp>
      <p:sp>
        <p:nvSpPr>
          <p:cNvPr id="39" name="TextBox 38">
            <a:extLst>
              <a:ext uri="{FF2B5EF4-FFF2-40B4-BE49-F238E27FC236}">
                <a16:creationId xmlns:a16="http://schemas.microsoft.com/office/drawing/2014/main" id="{A87D2DFD-9775-F09D-076C-29AE31C901E0}"/>
              </a:ext>
            </a:extLst>
          </p:cNvPr>
          <p:cNvSpPr txBox="1"/>
          <p:nvPr/>
        </p:nvSpPr>
        <p:spPr>
          <a:xfrm>
            <a:off x="4755932" y="1520808"/>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sp>
        <p:nvSpPr>
          <p:cNvPr id="41" name="Rectangle: Rounded Corners 40">
            <a:extLst>
              <a:ext uri="{FF2B5EF4-FFF2-40B4-BE49-F238E27FC236}">
                <a16:creationId xmlns:a16="http://schemas.microsoft.com/office/drawing/2014/main" id="{BB6D8854-6729-EED8-7433-08F3BE792958}"/>
              </a:ext>
            </a:extLst>
          </p:cNvPr>
          <p:cNvSpPr/>
          <p:nvPr/>
        </p:nvSpPr>
        <p:spPr>
          <a:xfrm>
            <a:off x="1835929" y="3351668"/>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42" name="Straight Arrow Connector 41">
            <a:extLst>
              <a:ext uri="{FF2B5EF4-FFF2-40B4-BE49-F238E27FC236}">
                <a16:creationId xmlns:a16="http://schemas.microsoft.com/office/drawing/2014/main" id="{E313DFA1-E051-3AD7-6C22-CE1441C14AD5}"/>
              </a:ext>
            </a:extLst>
          </p:cNvPr>
          <p:cNvCxnSpPr>
            <a:cxnSpLocks/>
            <a:stCxn id="51" idx="2"/>
            <a:endCxn id="45" idx="0"/>
          </p:cNvCxnSpPr>
          <p:nvPr/>
        </p:nvCxnSpPr>
        <p:spPr>
          <a:xfrm flipH="1">
            <a:off x="2797065" y="3963956"/>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B7E4E7-4CE5-C583-4719-1664BC119D1F}"/>
              </a:ext>
            </a:extLst>
          </p:cNvPr>
          <p:cNvCxnSpPr>
            <a:cxnSpLocks/>
          </p:cNvCxnSpPr>
          <p:nvPr/>
        </p:nvCxnSpPr>
        <p:spPr>
          <a:xfrm>
            <a:off x="2648557" y="4632441"/>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FB7286-0199-40C7-DB5B-DC32EE7EBAE2}"/>
              </a:ext>
            </a:extLst>
          </p:cNvPr>
          <p:cNvCxnSpPr>
            <a:cxnSpLocks/>
            <a:stCxn id="45" idx="2"/>
            <a:endCxn id="48" idx="0"/>
          </p:cNvCxnSpPr>
          <p:nvPr/>
        </p:nvCxnSpPr>
        <p:spPr>
          <a:xfrm flipH="1">
            <a:off x="2795917" y="4559012"/>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2805668-99B7-3696-51E1-33A5726C6B30}"/>
              </a:ext>
            </a:extLst>
          </p:cNvPr>
          <p:cNvSpPr/>
          <p:nvPr/>
        </p:nvSpPr>
        <p:spPr>
          <a:xfrm>
            <a:off x="2083490" y="4086037"/>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46" name="Rectangle: Rounded Corners 45">
            <a:extLst>
              <a:ext uri="{FF2B5EF4-FFF2-40B4-BE49-F238E27FC236}">
                <a16:creationId xmlns:a16="http://schemas.microsoft.com/office/drawing/2014/main" id="{496CE027-3C20-AF93-3254-361AB97D0EE9}"/>
              </a:ext>
            </a:extLst>
          </p:cNvPr>
          <p:cNvSpPr/>
          <p:nvPr/>
        </p:nvSpPr>
        <p:spPr>
          <a:xfrm>
            <a:off x="1926012" y="5696243"/>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47" name="Straight Arrow Connector 46">
            <a:extLst>
              <a:ext uri="{FF2B5EF4-FFF2-40B4-BE49-F238E27FC236}">
                <a16:creationId xmlns:a16="http://schemas.microsoft.com/office/drawing/2014/main" id="{5EAFF149-ABC5-9723-356E-D3039BFB8B04}"/>
              </a:ext>
            </a:extLst>
          </p:cNvPr>
          <p:cNvCxnSpPr>
            <a:cxnSpLocks/>
            <a:stCxn id="48" idx="2"/>
            <a:endCxn id="50" idx="0"/>
          </p:cNvCxnSpPr>
          <p:nvPr/>
        </p:nvCxnSpPr>
        <p:spPr>
          <a:xfrm flipH="1">
            <a:off x="2778622" y="5079602"/>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03D6886-AA7A-3A58-879B-F6958D2F8C1C}"/>
              </a:ext>
            </a:extLst>
          </p:cNvPr>
          <p:cNvSpPr/>
          <p:nvPr/>
        </p:nvSpPr>
        <p:spPr>
          <a:xfrm>
            <a:off x="2078894" y="4636904"/>
            <a:ext cx="1434042" cy="442698"/>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49" name="Straight Arrow Connector 48">
            <a:extLst>
              <a:ext uri="{FF2B5EF4-FFF2-40B4-BE49-F238E27FC236}">
                <a16:creationId xmlns:a16="http://schemas.microsoft.com/office/drawing/2014/main" id="{5279789C-77A6-6558-016A-334557B224CF}"/>
              </a:ext>
            </a:extLst>
          </p:cNvPr>
          <p:cNvCxnSpPr>
            <a:cxnSpLocks/>
            <a:stCxn id="50" idx="2"/>
            <a:endCxn id="46" idx="0"/>
          </p:cNvCxnSpPr>
          <p:nvPr/>
        </p:nvCxnSpPr>
        <p:spPr>
          <a:xfrm flipH="1">
            <a:off x="2719476" y="5588823"/>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21D8F66-031A-1FAF-E700-66193AE47B22}"/>
              </a:ext>
            </a:extLst>
          </p:cNvPr>
          <p:cNvSpPr/>
          <p:nvPr/>
        </p:nvSpPr>
        <p:spPr>
          <a:xfrm>
            <a:off x="2044306" y="5223906"/>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51" name="Rectangle: Rounded Corners 50">
            <a:extLst>
              <a:ext uri="{FF2B5EF4-FFF2-40B4-BE49-F238E27FC236}">
                <a16:creationId xmlns:a16="http://schemas.microsoft.com/office/drawing/2014/main" id="{F56118B9-EEA3-9762-F517-934D28EAC5CC}"/>
              </a:ext>
            </a:extLst>
          </p:cNvPr>
          <p:cNvSpPr/>
          <p:nvPr/>
        </p:nvSpPr>
        <p:spPr>
          <a:xfrm>
            <a:off x="2085789" y="3521257"/>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52" name="TextBox 51">
            <a:extLst>
              <a:ext uri="{FF2B5EF4-FFF2-40B4-BE49-F238E27FC236}">
                <a16:creationId xmlns:a16="http://schemas.microsoft.com/office/drawing/2014/main" id="{2A3D0A8E-FCFA-9E42-B544-16A5DB3DA3B1}"/>
              </a:ext>
            </a:extLst>
          </p:cNvPr>
          <p:cNvSpPr txBox="1"/>
          <p:nvPr/>
        </p:nvSpPr>
        <p:spPr>
          <a:xfrm>
            <a:off x="1649013" y="2945330"/>
            <a:ext cx="2537863" cy="400110"/>
          </a:xfrm>
          <a:prstGeom prst="rect">
            <a:avLst/>
          </a:prstGeom>
          <a:noFill/>
        </p:spPr>
        <p:txBody>
          <a:bodyPr wrap="square" rtlCol="0">
            <a:spAutoFit/>
          </a:bodyPr>
          <a:lstStyle/>
          <a:p>
            <a:r>
              <a:rPr lang="en-US" sz="2000" dirty="0"/>
              <a:t>    ExportReport.exe</a:t>
            </a:r>
          </a:p>
        </p:txBody>
      </p:sp>
      <p:sp>
        <p:nvSpPr>
          <p:cNvPr id="53" name="TextBox 52">
            <a:extLst>
              <a:ext uri="{FF2B5EF4-FFF2-40B4-BE49-F238E27FC236}">
                <a16:creationId xmlns:a16="http://schemas.microsoft.com/office/drawing/2014/main" id="{B703DAB2-F067-1FC3-7B67-B2815454D534}"/>
              </a:ext>
            </a:extLst>
          </p:cNvPr>
          <p:cNvSpPr txBox="1"/>
          <p:nvPr/>
        </p:nvSpPr>
        <p:spPr>
          <a:xfrm>
            <a:off x="5536680" y="2967229"/>
            <a:ext cx="1830907"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t>Report parameters</a:t>
            </a:r>
          </a:p>
        </p:txBody>
      </p:sp>
      <p:sp>
        <p:nvSpPr>
          <p:cNvPr id="55" name="Rectangle: Rounded Corners 54">
            <a:extLst>
              <a:ext uri="{FF2B5EF4-FFF2-40B4-BE49-F238E27FC236}">
                <a16:creationId xmlns:a16="http://schemas.microsoft.com/office/drawing/2014/main" id="{F3CF6279-0537-2115-3E33-E6C836163253}"/>
              </a:ext>
            </a:extLst>
          </p:cNvPr>
          <p:cNvSpPr/>
          <p:nvPr/>
        </p:nvSpPr>
        <p:spPr>
          <a:xfrm>
            <a:off x="8991401" y="3286137"/>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56" name="Straight Arrow Connector 55">
            <a:extLst>
              <a:ext uri="{FF2B5EF4-FFF2-40B4-BE49-F238E27FC236}">
                <a16:creationId xmlns:a16="http://schemas.microsoft.com/office/drawing/2014/main" id="{97F60C30-B47E-E299-5FFC-6DBDAE948A3F}"/>
              </a:ext>
            </a:extLst>
          </p:cNvPr>
          <p:cNvCxnSpPr>
            <a:cxnSpLocks/>
            <a:stCxn id="65" idx="2"/>
            <a:endCxn id="59" idx="0"/>
          </p:cNvCxnSpPr>
          <p:nvPr/>
        </p:nvCxnSpPr>
        <p:spPr>
          <a:xfrm flipH="1">
            <a:off x="9952537" y="3898425"/>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D8FC2C-A7A9-83F1-9DF8-310E81684389}"/>
              </a:ext>
            </a:extLst>
          </p:cNvPr>
          <p:cNvCxnSpPr>
            <a:cxnSpLocks/>
          </p:cNvCxnSpPr>
          <p:nvPr/>
        </p:nvCxnSpPr>
        <p:spPr>
          <a:xfrm>
            <a:off x="9804029" y="4566910"/>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84BF2A-0E92-DDE2-B4E5-AAC29C40F988}"/>
              </a:ext>
            </a:extLst>
          </p:cNvPr>
          <p:cNvCxnSpPr>
            <a:cxnSpLocks/>
            <a:stCxn id="59" idx="2"/>
            <a:endCxn id="62" idx="0"/>
          </p:cNvCxnSpPr>
          <p:nvPr/>
        </p:nvCxnSpPr>
        <p:spPr>
          <a:xfrm flipH="1">
            <a:off x="9951389" y="4493481"/>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E6755D-ACB7-0BC5-BBC9-05EABD681357}"/>
              </a:ext>
            </a:extLst>
          </p:cNvPr>
          <p:cNvSpPr/>
          <p:nvPr/>
        </p:nvSpPr>
        <p:spPr>
          <a:xfrm>
            <a:off x="9238962" y="4020506"/>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60" name="Rectangle: Rounded Corners 59">
            <a:extLst>
              <a:ext uri="{FF2B5EF4-FFF2-40B4-BE49-F238E27FC236}">
                <a16:creationId xmlns:a16="http://schemas.microsoft.com/office/drawing/2014/main" id="{9940AE1B-411D-3402-8288-299F10791E94}"/>
              </a:ext>
            </a:extLst>
          </p:cNvPr>
          <p:cNvSpPr/>
          <p:nvPr/>
        </p:nvSpPr>
        <p:spPr>
          <a:xfrm>
            <a:off x="9081484" y="5630712"/>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61" name="Straight Arrow Connector 60">
            <a:extLst>
              <a:ext uri="{FF2B5EF4-FFF2-40B4-BE49-F238E27FC236}">
                <a16:creationId xmlns:a16="http://schemas.microsoft.com/office/drawing/2014/main" id="{ED7BD217-1EB9-6CCD-FF14-F42C77A49E72}"/>
              </a:ext>
            </a:extLst>
          </p:cNvPr>
          <p:cNvCxnSpPr>
            <a:cxnSpLocks/>
            <a:stCxn id="62" idx="2"/>
            <a:endCxn id="64" idx="0"/>
          </p:cNvCxnSpPr>
          <p:nvPr/>
        </p:nvCxnSpPr>
        <p:spPr>
          <a:xfrm flipH="1">
            <a:off x="9934094" y="5014071"/>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442800A0-2ED1-F394-F81D-7B351E199E40}"/>
              </a:ext>
            </a:extLst>
          </p:cNvPr>
          <p:cNvSpPr/>
          <p:nvPr/>
        </p:nvSpPr>
        <p:spPr>
          <a:xfrm>
            <a:off x="9234366" y="4571373"/>
            <a:ext cx="1434042"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63" name="Straight Arrow Connector 62">
            <a:extLst>
              <a:ext uri="{FF2B5EF4-FFF2-40B4-BE49-F238E27FC236}">
                <a16:creationId xmlns:a16="http://schemas.microsoft.com/office/drawing/2014/main" id="{67D80608-1CCA-FD8D-1A59-A4EAF191190C}"/>
              </a:ext>
            </a:extLst>
          </p:cNvPr>
          <p:cNvCxnSpPr>
            <a:cxnSpLocks/>
            <a:stCxn id="64" idx="2"/>
            <a:endCxn id="60" idx="0"/>
          </p:cNvCxnSpPr>
          <p:nvPr/>
        </p:nvCxnSpPr>
        <p:spPr>
          <a:xfrm flipH="1">
            <a:off x="9874948" y="5523292"/>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5EE7F5B-9B3F-E354-263B-A340E81CC9F7}"/>
              </a:ext>
            </a:extLst>
          </p:cNvPr>
          <p:cNvSpPr/>
          <p:nvPr/>
        </p:nvSpPr>
        <p:spPr>
          <a:xfrm>
            <a:off x="9199778" y="5158375"/>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65" name="Rectangle: Rounded Corners 64">
            <a:extLst>
              <a:ext uri="{FF2B5EF4-FFF2-40B4-BE49-F238E27FC236}">
                <a16:creationId xmlns:a16="http://schemas.microsoft.com/office/drawing/2014/main" id="{A477324D-7114-0609-083A-A6B13FA0033E}"/>
              </a:ext>
            </a:extLst>
          </p:cNvPr>
          <p:cNvSpPr/>
          <p:nvPr/>
        </p:nvSpPr>
        <p:spPr>
          <a:xfrm>
            <a:off x="9241261" y="3455726"/>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66" name="TextBox 65">
            <a:extLst>
              <a:ext uri="{FF2B5EF4-FFF2-40B4-BE49-F238E27FC236}">
                <a16:creationId xmlns:a16="http://schemas.microsoft.com/office/drawing/2014/main" id="{CE837F8B-4285-CA05-EDFD-112EF4C6DED9}"/>
              </a:ext>
            </a:extLst>
          </p:cNvPr>
          <p:cNvSpPr txBox="1"/>
          <p:nvPr/>
        </p:nvSpPr>
        <p:spPr>
          <a:xfrm>
            <a:off x="8759896" y="2950486"/>
            <a:ext cx="2537863" cy="400110"/>
          </a:xfrm>
          <a:prstGeom prst="rect">
            <a:avLst/>
          </a:prstGeom>
          <a:noFill/>
        </p:spPr>
        <p:txBody>
          <a:bodyPr wrap="square" rtlCol="0">
            <a:spAutoFit/>
          </a:bodyPr>
          <a:lstStyle/>
          <a:p>
            <a:r>
              <a:rPr lang="en-US" sz="2000" dirty="0"/>
              <a:t>    ExportReport.exe</a:t>
            </a:r>
          </a:p>
        </p:txBody>
      </p:sp>
      <p:sp>
        <p:nvSpPr>
          <p:cNvPr id="74" name="Rectangle: Rounded Corners 73">
            <a:extLst>
              <a:ext uri="{FF2B5EF4-FFF2-40B4-BE49-F238E27FC236}">
                <a16:creationId xmlns:a16="http://schemas.microsoft.com/office/drawing/2014/main" id="{85B07BA6-C59D-9B22-2268-FD47C71E90F8}"/>
              </a:ext>
            </a:extLst>
          </p:cNvPr>
          <p:cNvSpPr/>
          <p:nvPr/>
        </p:nvSpPr>
        <p:spPr>
          <a:xfrm>
            <a:off x="908400" y="1728947"/>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75" name="Rectangle: Rounded Corners 74">
            <a:extLst>
              <a:ext uri="{FF2B5EF4-FFF2-40B4-BE49-F238E27FC236}">
                <a16:creationId xmlns:a16="http://schemas.microsoft.com/office/drawing/2014/main" id="{D53FD46C-9076-2ECE-7EA6-88EE54DCBA56}"/>
              </a:ext>
            </a:extLst>
          </p:cNvPr>
          <p:cNvSpPr/>
          <p:nvPr/>
        </p:nvSpPr>
        <p:spPr>
          <a:xfrm>
            <a:off x="1107477" y="1867366"/>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1</a:t>
            </a:r>
          </a:p>
          <a:p>
            <a:pPr algn="ctr"/>
            <a:r>
              <a:rPr lang="en-US" sz="2000" dirty="0"/>
              <a:t>Report UI</a:t>
            </a:r>
          </a:p>
        </p:txBody>
      </p:sp>
      <p:cxnSp>
        <p:nvCxnSpPr>
          <p:cNvPr id="70" name="Straight Arrow Connector 69">
            <a:extLst>
              <a:ext uri="{FF2B5EF4-FFF2-40B4-BE49-F238E27FC236}">
                <a16:creationId xmlns:a16="http://schemas.microsoft.com/office/drawing/2014/main" id="{31CFCF2F-C01B-45CB-DBC9-6C6DCF067592}"/>
              </a:ext>
            </a:extLst>
          </p:cNvPr>
          <p:cNvCxnSpPr>
            <a:cxnSpLocks/>
          </p:cNvCxnSpPr>
          <p:nvPr/>
        </p:nvCxnSpPr>
        <p:spPr>
          <a:xfrm>
            <a:off x="3162769" y="1986167"/>
            <a:ext cx="124131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62A65D9-58D6-8013-C071-0B2A0A4A289D}"/>
              </a:ext>
            </a:extLst>
          </p:cNvPr>
          <p:cNvSpPr txBox="1"/>
          <p:nvPr/>
        </p:nvSpPr>
        <p:spPr>
          <a:xfrm>
            <a:off x="3498029" y="1691607"/>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72" name="Straight Arrow Connector 71">
            <a:extLst>
              <a:ext uri="{FF2B5EF4-FFF2-40B4-BE49-F238E27FC236}">
                <a16:creationId xmlns:a16="http://schemas.microsoft.com/office/drawing/2014/main" id="{7ADC1870-1EF8-3743-EE9E-D28EBF902B59}"/>
              </a:ext>
            </a:extLst>
          </p:cNvPr>
          <p:cNvCxnSpPr>
            <a:cxnSpLocks/>
          </p:cNvCxnSpPr>
          <p:nvPr/>
        </p:nvCxnSpPr>
        <p:spPr>
          <a:xfrm>
            <a:off x="3198152" y="2343917"/>
            <a:ext cx="1241317" cy="509044"/>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34E6C4D-ED57-EB06-9F74-2F0AB052853A}"/>
              </a:ext>
            </a:extLst>
          </p:cNvPr>
          <p:cNvPicPr>
            <a:picLocks noChangeAspect="1"/>
          </p:cNvPicPr>
          <p:nvPr/>
        </p:nvPicPr>
        <p:blipFill>
          <a:blip r:embed="rId3"/>
          <a:stretch>
            <a:fillRect/>
          </a:stretch>
        </p:blipFill>
        <p:spPr>
          <a:xfrm>
            <a:off x="3654045" y="2412736"/>
            <a:ext cx="329530" cy="396407"/>
          </a:xfrm>
          <a:prstGeom prst="rect">
            <a:avLst/>
          </a:prstGeom>
        </p:spPr>
      </p:pic>
      <p:cxnSp>
        <p:nvCxnSpPr>
          <p:cNvPr id="76" name="Straight Arrow Connector 75">
            <a:extLst>
              <a:ext uri="{FF2B5EF4-FFF2-40B4-BE49-F238E27FC236}">
                <a16:creationId xmlns:a16="http://schemas.microsoft.com/office/drawing/2014/main" id="{60691F5B-7D34-31BC-E3B4-A53A679412AD}"/>
              </a:ext>
            </a:extLst>
          </p:cNvPr>
          <p:cNvCxnSpPr>
            <a:cxnSpLocks/>
          </p:cNvCxnSpPr>
          <p:nvPr/>
        </p:nvCxnSpPr>
        <p:spPr>
          <a:xfrm>
            <a:off x="7872715" y="3747949"/>
            <a:ext cx="106762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C74CF-D293-6A0C-C5E8-EB43CFDDC837}"/>
              </a:ext>
            </a:extLst>
          </p:cNvPr>
          <p:cNvCxnSpPr>
            <a:cxnSpLocks/>
          </p:cNvCxnSpPr>
          <p:nvPr/>
        </p:nvCxnSpPr>
        <p:spPr>
          <a:xfrm>
            <a:off x="7367587" y="3742606"/>
            <a:ext cx="1580085" cy="828768"/>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46AE9F63-1244-972E-F53E-865D55635F89}"/>
              </a:ext>
            </a:extLst>
          </p:cNvPr>
          <p:cNvPicPr>
            <a:picLocks noChangeAspect="1"/>
          </p:cNvPicPr>
          <p:nvPr/>
        </p:nvPicPr>
        <p:blipFill>
          <a:blip r:embed="rId3"/>
          <a:stretch>
            <a:fillRect/>
          </a:stretch>
        </p:blipFill>
        <p:spPr>
          <a:xfrm>
            <a:off x="8075384" y="4053872"/>
            <a:ext cx="329530" cy="396407"/>
          </a:xfrm>
          <a:prstGeom prst="rect">
            <a:avLst/>
          </a:prstGeom>
        </p:spPr>
      </p:pic>
      <p:cxnSp>
        <p:nvCxnSpPr>
          <p:cNvPr id="79" name="Straight Arrow Connector 78">
            <a:extLst>
              <a:ext uri="{FF2B5EF4-FFF2-40B4-BE49-F238E27FC236}">
                <a16:creationId xmlns:a16="http://schemas.microsoft.com/office/drawing/2014/main" id="{F5F2FD76-0ABD-315B-EF01-ADE34DCC4716}"/>
              </a:ext>
            </a:extLst>
          </p:cNvPr>
          <p:cNvCxnSpPr>
            <a:cxnSpLocks/>
          </p:cNvCxnSpPr>
          <p:nvPr/>
        </p:nvCxnSpPr>
        <p:spPr>
          <a:xfrm flipH="1">
            <a:off x="3818810" y="3724129"/>
            <a:ext cx="1327290" cy="53286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5240AD1-3620-C88F-614D-F8736F213540}"/>
              </a:ext>
            </a:extLst>
          </p:cNvPr>
          <p:cNvCxnSpPr>
            <a:cxnSpLocks/>
          </p:cNvCxnSpPr>
          <p:nvPr/>
        </p:nvCxnSpPr>
        <p:spPr>
          <a:xfrm flipH="1">
            <a:off x="3835421" y="3761021"/>
            <a:ext cx="2027702" cy="939549"/>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F52A62E5-EE7C-835E-2E43-DD95C5F7346E}"/>
              </a:ext>
            </a:extLst>
          </p:cNvPr>
          <p:cNvPicPr>
            <a:picLocks noChangeAspect="1"/>
          </p:cNvPicPr>
          <p:nvPr/>
        </p:nvPicPr>
        <p:blipFill>
          <a:blip r:embed="rId3"/>
          <a:stretch>
            <a:fillRect/>
          </a:stretch>
        </p:blipFill>
        <p:spPr>
          <a:xfrm>
            <a:off x="4591167" y="4124320"/>
            <a:ext cx="329530" cy="396407"/>
          </a:xfrm>
          <a:prstGeom prst="rect">
            <a:avLst/>
          </a:prstGeom>
        </p:spPr>
      </p:pic>
      <p:sp>
        <p:nvSpPr>
          <p:cNvPr id="89" name="Rectangle: Rounded Corners 88">
            <a:extLst>
              <a:ext uri="{FF2B5EF4-FFF2-40B4-BE49-F238E27FC236}">
                <a16:creationId xmlns:a16="http://schemas.microsoft.com/office/drawing/2014/main" id="{639AD92A-6B43-8E0F-D51D-ACFE74CEDCEF}"/>
              </a:ext>
            </a:extLst>
          </p:cNvPr>
          <p:cNvSpPr/>
          <p:nvPr/>
        </p:nvSpPr>
        <p:spPr>
          <a:xfrm>
            <a:off x="9514890" y="1632170"/>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90" name="Rectangle: Rounded Corners 89">
            <a:extLst>
              <a:ext uri="{FF2B5EF4-FFF2-40B4-BE49-F238E27FC236}">
                <a16:creationId xmlns:a16="http://schemas.microsoft.com/office/drawing/2014/main" id="{D7E65B2F-C551-F60A-EFA5-13586A0E876D}"/>
              </a:ext>
            </a:extLst>
          </p:cNvPr>
          <p:cNvSpPr/>
          <p:nvPr/>
        </p:nvSpPr>
        <p:spPr>
          <a:xfrm>
            <a:off x="9713967" y="1770589"/>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2</a:t>
            </a:r>
          </a:p>
          <a:p>
            <a:pPr algn="ctr"/>
            <a:r>
              <a:rPr lang="en-US" sz="2000" dirty="0"/>
              <a:t>Report UI</a:t>
            </a:r>
          </a:p>
        </p:txBody>
      </p:sp>
      <p:cxnSp>
        <p:nvCxnSpPr>
          <p:cNvPr id="85" name="Straight Arrow Connector 84">
            <a:extLst>
              <a:ext uri="{FF2B5EF4-FFF2-40B4-BE49-F238E27FC236}">
                <a16:creationId xmlns:a16="http://schemas.microsoft.com/office/drawing/2014/main" id="{F4F14F8A-7C9E-1317-A7BB-FC782DD13A01}"/>
              </a:ext>
            </a:extLst>
          </p:cNvPr>
          <p:cNvCxnSpPr>
            <a:cxnSpLocks/>
          </p:cNvCxnSpPr>
          <p:nvPr/>
        </p:nvCxnSpPr>
        <p:spPr>
          <a:xfrm flipH="1">
            <a:off x="8306522" y="1991950"/>
            <a:ext cx="1211977" cy="479653"/>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0C6C309-CEE3-5984-75F9-258DEB8D6D2A}"/>
              </a:ext>
            </a:extLst>
          </p:cNvPr>
          <p:cNvSpPr txBox="1"/>
          <p:nvPr/>
        </p:nvSpPr>
        <p:spPr>
          <a:xfrm>
            <a:off x="8545184" y="1723438"/>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87" name="Straight Arrow Connector 86">
            <a:extLst>
              <a:ext uri="{FF2B5EF4-FFF2-40B4-BE49-F238E27FC236}">
                <a16:creationId xmlns:a16="http://schemas.microsoft.com/office/drawing/2014/main" id="{129F89E1-76C5-0167-212E-32C81DD13180}"/>
              </a:ext>
            </a:extLst>
          </p:cNvPr>
          <p:cNvCxnSpPr>
            <a:cxnSpLocks/>
          </p:cNvCxnSpPr>
          <p:nvPr/>
        </p:nvCxnSpPr>
        <p:spPr>
          <a:xfrm flipH="1">
            <a:off x="8340119" y="2351458"/>
            <a:ext cx="1161912" cy="479925"/>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98A7F70-D5B0-FF6B-66E3-AF40CE06EB33}"/>
              </a:ext>
            </a:extLst>
          </p:cNvPr>
          <p:cNvPicPr>
            <a:picLocks noChangeAspect="1"/>
          </p:cNvPicPr>
          <p:nvPr/>
        </p:nvPicPr>
        <p:blipFill>
          <a:blip r:embed="rId3"/>
          <a:stretch>
            <a:fillRect/>
          </a:stretch>
        </p:blipFill>
        <p:spPr>
          <a:xfrm>
            <a:off x="8940342" y="2343917"/>
            <a:ext cx="329530" cy="396407"/>
          </a:xfrm>
          <a:prstGeom prst="rect">
            <a:avLst/>
          </a:prstGeom>
        </p:spPr>
      </p:pic>
      <p:sp>
        <p:nvSpPr>
          <p:cNvPr id="91" name="TextBox 90">
            <a:extLst>
              <a:ext uri="{FF2B5EF4-FFF2-40B4-BE49-F238E27FC236}">
                <a16:creationId xmlns:a16="http://schemas.microsoft.com/office/drawing/2014/main" id="{BE32060E-D4A7-6BFB-A58F-89DD40787B4C}"/>
              </a:ext>
            </a:extLst>
          </p:cNvPr>
          <p:cNvSpPr txBox="1"/>
          <p:nvPr/>
        </p:nvSpPr>
        <p:spPr>
          <a:xfrm>
            <a:off x="4058192" y="4877297"/>
            <a:ext cx="4809610" cy="1585049"/>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800" dirty="0"/>
              <a:t>No more Crystal limit and memory issues</a:t>
            </a:r>
          </a:p>
          <a:p>
            <a:pPr marL="342797" indent="-342797">
              <a:lnSpc>
                <a:spcPct val="150000"/>
              </a:lnSpc>
              <a:spcBef>
                <a:spcPts val="0"/>
              </a:spcBef>
              <a:buFont typeface="Arial" panose="020B0604020202020204" pitchFamily="34" charset="0"/>
              <a:buChar char="•"/>
            </a:pPr>
            <a:r>
              <a:rPr lang="en-US" sz="1800" dirty="0"/>
              <a:t>Improved performance as IIS not printing</a:t>
            </a:r>
          </a:p>
          <a:p>
            <a:pPr marL="342797" indent="-342797">
              <a:lnSpc>
                <a:spcPct val="150000"/>
              </a:lnSpc>
              <a:spcBef>
                <a:spcPts val="0"/>
              </a:spcBef>
              <a:buFont typeface="Arial" panose="020B0604020202020204" pitchFamily="34" charset="0"/>
              <a:buChar char="•"/>
            </a:pPr>
            <a:r>
              <a:rPr lang="en-US" sz="1800" dirty="0"/>
              <a:t>If report crashes, IIS not affected</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4041604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1 – Public methods to return a GL Account description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pic>
        <p:nvPicPr>
          <p:cNvPr id="54" name="Picture 53">
            <a:extLst>
              <a:ext uri="{FF2B5EF4-FFF2-40B4-BE49-F238E27FC236}">
                <a16:creationId xmlns:a16="http://schemas.microsoft.com/office/drawing/2014/main" id="{07A7E3BD-5C00-7A1E-D341-DAE1A88509A2}"/>
              </a:ext>
            </a:extLst>
          </p:cNvPr>
          <p:cNvPicPr>
            <a:picLocks noChangeAspect="1"/>
          </p:cNvPicPr>
          <p:nvPr/>
        </p:nvPicPr>
        <p:blipFill>
          <a:blip r:embed="rId3"/>
          <a:stretch>
            <a:fillRect/>
          </a:stretch>
        </p:blipFill>
        <p:spPr>
          <a:xfrm>
            <a:off x="182834" y="2164518"/>
            <a:ext cx="6135850" cy="3308976"/>
          </a:xfrm>
          <a:prstGeom prst="rect">
            <a:avLst/>
          </a:prstGeom>
        </p:spPr>
      </p:pic>
      <p:pic>
        <p:nvPicPr>
          <p:cNvPr id="67" name="Picture 66">
            <a:extLst>
              <a:ext uri="{FF2B5EF4-FFF2-40B4-BE49-F238E27FC236}">
                <a16:creationId xmlns:a16="http://schemas.microsoft.com/office/drawing/2014/main" id="{DF1CFA8D-A13F-8FF0-09C7-FD2944C3657F}"/>
              </a:ext>
            </a:extLst>
          </p:cNvPr>
          <p:cNvPicPr>
            <a:picLocks noChangeAspect="1"/>
          </p:cNvPicPr>
          <p:nvPr/>
        </p:nvPicPr>
        <p:blipFill>
          <a:blip r:embed="rId4"/>
          <a:stretch>
            <a:fillRect/>
          </a:stretch>
        </p:blipFill>
        <p:spPr>
          <a:xfrm>
            <a:off x="6382214" y="2050247"/>
            <a:ext cx="5587749" cy="3266684"/>
          </a:xfrm>
          <a:prstGeom prst="rect">
            <a:avLst/>
          </a:prstGeom>
        </p:spPr>
      </p:pic>
    </p:spTree>
    <p:extLst>
      <p:ext uri="{BB962C8B-B14F-4D97-AF65-F5344CB8AC3E}">
        <p14:creationId xmlns:p14="http://schemas.microsoft.com/office/powerpoint/2010/main" val="402817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3" y="309832"/>
            <a:ext cx="6608137" cy="594360"/>
          </a:xfrm>
        </p:spPr>
        <p:txBody>
          <a:bodyPr/>
          <a:lstStyle/>
          <a:p>
            <a:r>
              <a:rPr lang="en-US" sz="4000" dirty="0"/>
              <a:t>Multiple Deployments</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3" y="1024338"/>
            <a:ext cx="3820450" cy="1243584"/>
          </a:xfrm>
        </p:spPr>
        <p:txBody>
          <a:bodyPr/>
          <a:lstStyle/>
          <a:p>
            <a:r>
              <a:rPr lang="en-US" sz="2400" b="0" dirty="0"/>
              <a:t>One Product</a:t>
            </a:r>
          </a:p>
        </p:txBody>
      </p:sp>
      <p:sp>
        <p:nvSpPr>
          <p:cNvPr id="4" name="Content Placeholder 2">
            <a:extLst>
              <a:ext uri="{FF2B5EF4-FFF2-40B4-BE49-F238E27FC236}">
                <a16:creationId xmlns:a16="http://schemas.microsoft.com/office/drawing/2014/main" id="{63C90CA5-E812-53A2-E8DD-C377B7B335A6}"/>
              </a:ext>
            </a:extLst>
          </p:cNvPr>
          <p:cNvSpPr txBox="1">
            <a:spLocks/>
          </p:cNvSpPr>
          <p:nvPr/>
        </p:nvSpPr>
        <p:spPr>
          <a:xfrm>
            <a:off x="500581" y="2313302"/>
            <a:ext cx="3401463"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Desktop</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Client/Server Install</a:t>
            </a:r>
          </a:p>
          <a:p>
            <a:pPr marL="400050" lvl="1" indent="-285750">
              <a:buFont typeface="Arial" panose="020B0604020202020204" pitchFamily="34" charset="0"/>
              <a:buChar char="•"/>
            </a:pPr>
            <a:r>
              <a:rPr lang="en-US" sz="1800" dirty="0"/>
              <a:t>Business logic layer</a:t>
            </a:r>
          </a:p>
          <a:p>
            <a:pPr marL="400050" lvl="1" indent="-285750">
              <a:buFont typeface="Arial" panose="020B0604020202020204" pitchFamily="34" charset="0"/>
              <a:buChar char="•"/>
            </a:pPr>
            <a:r>
              <a:rPr lang="en-US" sz="1800" dirty="0"/>
              <a:t>Database layer</a:t>
            </a:r>
          </a:p>
          <a:p>
            <a:pPr marL="400050" lvl="1" indent="-285750">
              <a:buFont typeface="Arial" panose="020B0604020202020204" pitchFamily="34" charset="0"/>
              <a:buChar char="•"/>
            </a:pPr>
            <a:r>
              <a:rPr lang="en-US" sz="1800" dirty="0"/>
              <a:t>Not browser based</a:t>
            </a:r>
          </a:p>
        </p:txBody>
      </p:sp>
      <p:sp>
        <p:nvSpPr>
          <p:cNvPr id="5" name="Content Placeholder 2">
            <a:extLst>
              <a:ext uri="{FF2B5EF4-FFF2-40B4-BE49-F238E27FC236}">
                <a16:creationId xmlns:a16="http://schemas.microsoft.com/office/drawing/2014/main" id="{4021F715-938B-F356-7AEA-282A3518D1C8}"/>
              </a:ext>
            </a:extLst>
          </p:cNvPr>
          <p:cNvSpPr txBox="1">
            <a:spLocks/>
          </p:cNvSpPr>
          <p:nvPr/>
        </p:nvSpPr>
        <p:spPr>
          <a:xfrm>
            <a:off x="3767373" y="2313302"/>
            <a:ext cx="3565934"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Web</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Web Server Install</a:t>
            </a:r>
          </a:p>
          <a:p>
            <a:pPr marL="742950" lvl="2" indent="-285750">
              <a:buFont typeface="Arial" panose="020B0604020202020204" pitchFamily="34" charset="0"/>
              <a:buChar char="•"/>
            </a:pPr>
            <a:r>
              <a:rPr lang="en-US" sz="1600" dirty="0"/>
              <a:t>Requires desktop components</a:t>
            </a:r>
          </a:p>
          <a:p>
            <a:pPr marL="400050" lvl="1" indent="-285750">
              <a:buFont typeface="Arial" panose="020B0604020202020204" pitchFamily="34" charset="0"/>
              <a:buChar char="•"/>
            </a:pPr>
            <a:r>
              <a:rPr lang="en-US" sz="1800" dirty="0"/>
              <a:t>Same business logic layer</a:t>
            </a:r>
          </a:p>
          <a:p>
            <a:pPr marL="400050" lvl="1" indent="-285750">
              <a:buFont typeface="Arial" panose="020B0604020202020204" pitchFamily="34" charset="0"/>
              <a:buChar char="•"/>
            </a:pPr>
            <a:r>
              <a:rPr lang="en-US" sz="1800" dirty="0"/>
              <a:t>Same database layer</a:t>
            </a:r>
          </a:p>
          <a:p>
            <a:pPr marL="400050" lvl="1" indent="-285750">
              <a:buFont typeface="Arial" panose="020B0604020202020204" pitchFamily="34" charset="0"/>
              <a:buChar char="•"/>
            </a:pPr>
            <a:r>
              <a:rPr lang="en-US" sz="1800" dirty="0"/>
              <a:t>Hybrid </a:t>
            </a:r>
          </a:p>
          <a:p>
            <a:pPr marL="742950" lvl="2" indent="-285750">
              <a:buFont typeface="Arial" panose="020B0604020202020204" pitchFamily="34" charset="0"/>
              <a:buChar char="•"/>
            </a:pPr>
            <a:r>
              <a:rPr lang="en-US" sz="1600" dirty="0"/>
              <a:t>Tethered and untethered</a:t>
            </a:r>
          </a:p>
          <a:p>
            <a:pPr marL="400050" lvl="1" indent="-285750">
              <a:buFont typeface="Arial" panose="020B0604020202020204" pitchFamily="34" charset="0"/>
              <a:buChar char="•"/>
            </a:pPr>
            <a:r>
              <a:rPr lang="en-US" sz="1800" dirty="0"/>
              <a:t>Keep your investment, training, relationships</a:t>
            </a:r>
          </a:p>
          <a:p>
            <a:pPr marL="4000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1085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2 – Private method to assign a GL Description in mapper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pic>
        <p:nvPicPr>
          <p:cNvPr id="7" name="Picture 6">
            <a:extLst>
              <a:ext uri="{FF2B5EF4-FFF2-40B4-BE49-F238E27FC236}">
                <a16:creationId xmlns:a16="http://schemas.microsoft.com/office/drawing/2014/main" id="{A700E548-32EE-CE90-CFE4-C2D5D80264D6}"/>
              </a:ext>
            </a:extLst>
          </p:cNvPr>
          <p:cNvPicPr>
            <a:picLocks noChangeAspect="1"/>
          </p:cNvPicPr>
          <p:nvPr/>
        </p:nvPicPr>
        <p:blipFill>
          <a:blip r:embed="rId3"/>
          <a:stretch>
            <a:fillRect/>
          </a:stretch>
        </p:blipFill>
        <p:spPr>
          <a:xfrm>
            <a:off x="511529" y="1953981"/>
            <a:ext cx="10620928" cy="3765339"/>
          </a:xfrm>
          <a:prstGeom prst="rect">
            <a:avLst/>
          </a:prstGeom>
        </p:spPr>
      </p:pic>
    </p:spTree>
    <p:extLst>
      <p:ext uri="{BB962C8B-B14F-4D97-AF65-F5344CB8AC3E}">
        <p14:creationId xmlns:p14="http://schemas.microsoft.com/office/powerpoint/2010/main" val="3297177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3 – Internal method to get a model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pic>
        <p:nvPicPr>
          <p:cNvPr id="6" name="Picture 5">
            <a:extLst>
              <a:ext uri="{FF2B5EF4-FFF2-40B4-BE49-F238E27FC236}">
                <a16:creationId xmlns:a16="http://schemas.microsoft.com/office/drawing/2014/main" id="{26EE572A-8AE3-DCC4-8D43-27C005F0B01F}"/>
              </a:ext>
            </a:extLst>
          </p:cNvPr>
          <p:cNvPicPr>
            <a:picLocks noChangeAspect="1"/>
          </p:cNvPicPr>
          <p:nvPr/>
        </p:nvPicPr>
        <p:blipFill>
          <a:blip r:embed="rId3"/>
          <a:stretch>
            <a:fillRect/>
          </a:stretch>
        </p:blipFill>
        <p:spPr>
          <a:xfrm>
            <a:off x="1125788" y="1820426"/>
            <a:ext cx="9469641" cy="3952099"/>
          </a:xfrm>
          <a:prstGeom prst="rect">
            <a:avLst/>
          </a:prstGeom>
        </p:spPr>
      </p:pic>
    </p:spTree>
    <p:extLst>
      <p:ext uri="{BB962C8B-B14F-4D97-AF65-F5344CB8AC3E}">
        <p14:creationId xmlns:p14="http://schemas.microsoft.com/office/powerpoint/2010/main" val="331422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4 – Get a dynamic list based upon options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pic>
        <p:nvPicPr>
          <p:cNvPr id="7" name="Picture 6">
            <a:extLst>
              <a:ext uri="{FF2B5EF4-FFF2-40B4-BE49-F238E27FC236}">
                <a16:creationId xmlns:a16="http://schemas.microsoft.com/office/drawing/2014/main" id="{678DFF91-F0EA-F247-0CE1-0C8145D5F949}"/>
              </a:ext>
            </a:extLst>
          </p:cNvPr>
          <p:cNvPicPr>
            <a:picLocks noChangeAspect="1"/>
          </p:cNvPicPr>
          <p:nvPr/>
        </p:nvPicPr>
        <p:blipFill>
          <a:blip r:embed="rId3"/>
          <a:stretch>
            <a:fillRect/>
          </a:stretch>
        </p:blipFill>
        <p:spPr>
          <a:xfrm>
            <a:off x="345733" y="2349161"/>
            <a:ext cx="5448873" cy="3274253"/>
          </a:xfrm>
          <a:prstGeom prst="rect">
            <a:avLst/>
          </a:prstGeom>
        </p:spPr>
      </p:pic>
      <p:pic>
        <p:nvPicPr>
          <p:cNvPr id="8" name="Picture 7">
            <a:extLst>
              <a:ext uri="{FF2B5EF4-FFF2-40B4-BE49-F238E27FC236}">
                <a16:creationId xmlns:a16="http://schemas.microsoft.com/office/drawing/2014/main" id="{A4F1CF5B-B452-93B3-12A0-FDDEAD16911B}"/>
              </a:ext>
            </a:extLst>
          </p:cNvPr>
          <p:cNvPicPr>
            <a:picLocks noChangeAspect="1"/>
          </p:cNvPicPr>
          <p:nvPr/>
        </p:nvPicPr>
        <p:blipFill>
          <a:blip r:embed="rId4"/>
          <a:stretch>
            <a:fillRect/>
          </a:stretch>
        </p:blipFill>
        <p:spPr>
          <a:xfrm>
            <a:off x="5794606" y="2349161"/>
            <a:ext cx="6278058" cy="3274253"/>
          </a:xfrm>
          <a:prstGeom prst="rect">
            <a:avLst/>
          </a:prstGeom>
        </p:spPr>
      </p:pic>
    </p:spTree>
    <p:extLst>
      <p:ext uri="{BB962C8B-B14F-4D97-AF65-F5344CB8AC3E}">
        <p14:creationId xmlns:p14="http://schemas.microsoft.com/office/powerpoint/2010/main" val="2526840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5 – Get a dynamic list based upon data</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pic>
        <p:nvPicPr>
          <p:cNvPr id="9" name="Picture 8">
            <a:extLst>
              <a:ext uri="{FF2B5EF4-FFF2-40B4-BE49-F238E27FC236}">
                <a16:creationId xmlns:a16="http://schemas.microsoft.com/office/drawing/2014/main" id="{75CA1F35-9AA1-73FC-C300-403A6CB88DE3}"/>
              </a:ext>
            </a:extLst>
          </p:cNvPr>
          <p:cNvPicPr>
            <a:picLocks noChangeAspect="1"/>
          </p:cNvPicPr>
          <p:nvPr/>
        </p:nvPicPr>
        <p:blipFill>
          <a:blip r:embed="rId3"/>
          <a:stretch>
            <a:fillRect/>
          </a:stretch>
        </p:blipFill>
        <p:spPr>
          <a:xfrm>
            <a:off x="673639" y="2362878"/>
            <a:ext cx="7161137" cy="673722"/>
          </a:xfrm>
          <a:prstGeom prst="rect">
            <a:avLst/>
          </a:prstGeom>
        </p:spPr>
      </p:pic>
      <p:pic>
        <p:nvPicPr>
          <p:cNvPr id="10" name="Picture 9">
            <a:extLst>
              <a:ext uri="{FF2B5EF4-FFF2-40B4-BE49-F238E27FC236}">
                <a16:creationId xmlns:a16="http://schemas.microsoft.com/office/drawing/2014/main" id="{957EF863-3017-2C92-054D-9F19D263C8F5}"/>
              </a:ext>
            </a:extLst>
          </p:cNvPr>
          <p:cNvPicPr>
            <a:picLocks noChangeAspect="1"/>
          </p:cNvPicPr>
          <p:nvPr/>
        </p:nvPicPr>
        <p:blipFill>
          <a:blip r:embed="rId4"/>
          <a:stretch>
            <a:fillRect/>
          </a:stretch>
        </p:blipFill>
        <p:spPr>
          <a:xfrm>
            <a:off x="541814" y="3240467"/>
            <a:ext cx="10372929" cy="2924949"/>
          </a:xfrm>
          <a:prstGeom prst="rect">
            <a:avLst/>
          </a:prstGeom>
        </p:spPr>
      </p:pic>
    </p:spTree>
    <p:extLst>
      <p:ext uri="{BB962C8B-B14F-4D97-AF65-F5344CB8AC3E}">
        <p14:creationId xmlns:p14="http://schemas.microsoft.com/office/powerpoint/2010/main" val="470451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6 – Set a filter via an expression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pic>
        <p:nvPicPr>
          <p:cNvPr id="7" name="Picture 6">
            <a:extLst>
              <a:ext uri="{FF2B5EF4-FFF2-40B4-BE49-F238E27FC236}">
                <a16:creationId xmlns:a16="http://schemas.microsoft.com/office/drawing/2014/main" id="{F6A83BD3-D33C-DF11-596D-5D4577065068}"/>
              </a:ext>
            </a:extLst>
          </p:cNvPr>
          <p:cNvPicPr>
            <a:picLocks noChangeAspect="1"/>
          </p:cNvPicPr>
          <p:nvPr/>
        </p:nvPicPr>
        <p:blipFill>
          <a:blip r:embed="rId3"/>
          <a:stretch>
            <a:fillRect/>
          </a:stretch>
        </p:blipFill>
        <p:spPr>
          <a:xfrm>
            <a:off x="807124" y="1841790"/>
            <a:ext cx="6654538" cy="3877530"/>
          </a:xfrm>
          <a:prstGeom prst="rect">
            <a:avLst/>
          </a:prstGeom>
        </p:spPr>
      </p:pic>
      <p:sp>
        <p:nvSpPr>
          <p:cNvPr id="8" name="TextBox 7">
            <a:extLst>
              <a:ext uri="{FF2B5EF4-FFF2-40B4-BE49-F238E27FC236}">
                <a16:creationId xmlns:a16="http://schemas.microsoft.com/office/drawing/2014/main" id="{8447D49A-9DCE-6C5D-016A-E87EB87B10C1}"/>
              </a:ext>
            </a:extLst>
          </p:cNvPr>
          <p:cNvSpPr txBox="1"/>
          <p:nvPr/>
        </p:nvSpPr>
        <p:spPr>
          <a:xfrm>
            <a:off x="7461662" y="2705725"/>
            <a:ext cx="4303616" cy="1446550"/>
          </a:xfrm>
          <a:prstGeom prst="rect">
            <a:avLst/>
          </a:prstGeom>
          <a:noFill/>
        </p:spPr>
        <p:txBody>
          <a:bodyPr wrap="square" rtlCol="0">
            <a:spAutoFit/>
          </a:bodyPr>
          <a:lstStyle/>
          <a:p>
            <a:pPr marL="342797" indent="-342797">
              <a:buFont typeface="Arial" panose="020B0604020202020204" pitchFamily="34" charset="0"/>
              <a:buChar char="•"/>
            </a:pPr>
            <a:r>
              <a:rPr lang="en-US" sz="1800" dirty="0"/>
              <a:t>Expression Builder cannot handle any LINQ statement</a:t>
            </a:r>
          </a:p>
          <a:p>
            <a:pPr marL="342797" indent="-342797">
              <a:buFont typeface="Arial" panose="020B0604020202020204" pitchFamily="34" charset="0"/>
              <a:buChar char="•"/>
            </a:pPr>
            <a:r>
              <a:rPr lang="en-US" sz="1800" dirty="0"/>
              <a:t>&gt;, &gt;=, &lt;, &lt;=, !=, Like, Starts With, Contains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981079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sz="4000" dirty="0"/>
              <a:t>Web Architecture</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a:xfrm>
            <a:off x="368498" y="904192"/>
            <a:ext cx="3820451" cy="1243584"/>
          </a:xfrm>
        </p:spPr>
        <p:txBody>
          <a:bodyPr/>
          <a:lstStyle/>
          <a:p>
            <a:r>
              <a:rPr lang="en-US" dirty="0"/>
              <a:t>Customization</a:t>
            </a:r>
          </a:p>
        </p:txBody>
      </p:sp>
      <p:pic>
        <p:nvPicPr>
          <p:cNvPr id="12" name="Picture Placeholder 11">
            <a:extLst>
              <a:ext uri="{FF2B5EF4-FFF2-40B4-BE49-F238E27FC236}">
                <a16:creationId xmlns:a16="http://schemas.microsoft.com/office/drawing/2014/main" id="{02C3484D-C071-D260-178A-A2B2F44B8A6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254749" y="0"/>
            <a:ext cx="5963085" cy="6858008"/>
          </a:xfrm>
        </p:spPr>
      </p:pic>
      <p:sp>
        <p:nvSpPr>
          <p:cNvPr id="6" name="Content Placeholder 2">
            <a:extLst>
              <a:ext uri="{FF2B5EF4-FFF2-40B4-BE49-F238E27FC236}">
                <a16:creationId xmlns:a16="http://schemas.microsoft.com/office/drawing/2014/main" id="{ED0562EC-6015-BC16-CB23-7DBC989C6DEF}"/>
              </a:ext>
            </a:extLst>
          </p:cNvPr>
          <p:cNvSpPr txBox="1">
            <a:spLocks/>
          </p:cNvSpPr>
          <p:nvPr/>
        </p:nvSpPr>
        <p:spPr>
          <a:xfrm>
            <a:off x="420624" y="1981924"/>
            <a:ext cx="5332660"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Sage 300 UI Customization Wizards</a:t>
            </a:r>
          </a:p>
          <a:p>
            <a:pPr marL="400050" lvl="1" indent="-285750">
              <a:buFont typeface="Arial" panose="020B0604020202020204" pitchFamily="34" charset="0"/>
              <a:buChar char="•"/>
            </a:pPr>
            <a:r>
              <a:rPr lang="en-US" sz="1800" dirty="0"/>
              <a:t>Standalone wizard to create JSON for manifest and XML for controls</a:t>
            </a:r>
          </a:p>
          <a:p>
            <a:pPr marL="400050" lvl="1" indent="-285750">
              <a:buFont typeface="Arial" panose="020B0604020202020204" pitchFamily="34" charset="0"/>
              <a:buChar char="•"/>
            </a:pPr>
            <a:r>
              <a:rPr lang="en-US" sz="1800" dirty="0"/>
              <a:t>Plugin wizard in Visual Studio for endpoints</a:t>
            </a:r>
          </a:p>
          <a:p>
            <a:pPr marL="285750" indent="-285750">
              <a:buFont typeface="Arial" panose="020B0604020202020204" pitchFamily="34" charset="0"/>
              <a:buChar char="•"/>
            </a:pPr>
            <a:r>
              <a:rPr lang="en-US" sz="1800" dirty="0"/>
              <a:t>Tutorials / Documentation / Samples</a:t>
            </a:r>
          </a:p>
          <a:p>
            <a:pPr marL="285750" indent="-285750">
              <a:buFont typeface="Arial" panose="020B0604020202020204" pitchFamily="34" charset="0"/>
              <a:buChar char="•"/>
            </a:pPr>
            <a:r>
              <a:rPr lang="en-US" sz="1800" dirty="0"/>
              <a:t>Multiple customizations for the same screen</a:t>
            </a:r>
          </a:p>
          <a:p>
            <a:pPr marL="285750" indent="-285750">
              <a:buFont typeface="Arial" panose="020B0604020202020204" pitchFamily="34" charset="0"/>
              <a:buChar char="•"/>
            </a:pPr>
            <a:r>
              <a:rPr lang="en-US" sz="1800" dirty="0"/>
              <a:t>Participation not inheritance</a:t>
            </a:r>
          </a:p>
          <a:p>
            <a:pPr marL="285750" indent="-285750">
              <a:buFont typeface="Arial" panose="020B0604020202020204" pitchFamily="34" charset="0"/>
              <a:buChar char="•"/>
            </a:pPr>
            <a:r>
              <a:rPr lang="en-US" sz="1800" dirty="0"/>
              <a:t>Sage 300 Admin Configuration screen</a:t>
            </a:r>
          </a:p>
          <a:p>
            <a:pPr marL="285750" indent="-285750">
              <a:buFont typeface="Arial" panose="020B0604020202020204" pitchFamily="34" charset="0"/>
              <a:buChar char="•"/>
            </a:pPr>
            <a:r>
              <a:rPr lang="en-US" sz="1800" dirty="0"/>
              <a:t>Enable / Disable and arrange priorities per customization</a:t>
            </a:r>
          </a:p>
        </p:txBody>
      </p:sp>
    </p:spTree>
    <p:extLst>
      <p:ext uri="{BB962C8B-B14F-4D97-AF65-F5344CB8AC3E}">
        <p14:creationId xmlns:p14="http://schemas.microsoft.com/office/powerpoint/2010/main" val="2888978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Developer Persona – Bundle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pic>
        <p:nvPicPr>
          <p:cNvPr id="13" name="Graphic 12">
            <a:extLst>
              <a:ext uri="{FF2B5EF4-FFF2-40B4-BE49-F238E27FC236}">
                <a16:creationId xmlns:a16="http://schemas.microsoft.com/office/drawing/2014/main" id="{DF3CD748-7539-EB41-154A-C70C3D6C4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6635" y="2208646"/>
            <a:ext cx="2772795" cy="2772795"/>
          </a:xfrm>
          <a:prstGeom prst="rect">
            <a:avLst/>
          </a:prstGeom>
        </p:spPr>
      </p:pic>
      <p:pic>
        <p:nvPicPr>
          <p:cNvPr id="15" name="Graphic 14">
            <a:extLst>
              <a:ext uri="{FF2B5EF4-FFF2-40B4-BE49-F238E27FC236}">
                <a16:creationId xmlns:a16="http://schemas.microsoft.com/office/drawing/2014/main" id="{8B84F9F0-A123-F3EC-F099-3AC592485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1310" y="2208646"/>
            <a:ext cx="2772796" cy="2772796"/>
          </a:xfrm>
          <a:prstGeom prst="rect">
            <a:avLst/>
          </a:prstGeom>
        </p:spPr>
      </p:pic>
      <p:sp>
        <p:nvSpPr>
          <p:cNvPr id="18" name="Subtitle 2">
            <a:extLst>
              <a:ext uri="{FF2B5EF4-FFF2-40B4-BE49-F238E27FC236}">
                <a16:creationId xmlns:a16="http://schemas.microsoft.com/office/drawing/2014/main" id="{71347450-9BE5-8F3B-C911-317CCC035379}"/>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Developer uses wizard to create customization</a:t>
            </a:r>
          </a:p>
        </p:txBody>
      </p:sp>
      <p:pic>
        <p:nvPicPr>
          <p:cNvPr id="20" name="Graphic 19">
            <a:extLst>
              <a:ext uri="{FF2B5EF4-FFF2-40B4-BE49-F238E27FC236}">
                <a16:creationId xmlns:a16="http://schemas.microsoft.com/office/drawing/2014/main" id="{4E6F0078-9B4D-320A-D527-CEC9770620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986" y="2208647"/>
            <a:ext cx="2772795" cy="2772795"/>
          </a:xfrm>
          <a:prstGeom prst="rect">
            <a:avLst/>
          </a:prstGeom>
        </p:spPr>
      </p:pic>
      <p:pic>
        <p:nvPicPr>
          <p:cNvPr id="22" name="Picture 21">
            <a:extLst>
              <a:ext uri="{FF2B5EF4-FFF2-40B4-BE49-F238E27FC236}">
                <a16:creationId xmlns:a16="http://schemas.microsoft.com/office/drawing/2014/main" id="{629DAC23-5802-D7DC-F7E3-B3339BAEF0C5}"/>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23" name="Picture 22">
            <a:extLst>
              <a:ext uri="{FF2B5EF4-FFF2-40B4-BE49-F238E27FC236}">
                <a16:creationId xmlns:a16="http://schemas.microsoft.com/office/drawing/2014/main" id="{B65B8160-F083-D8B8-BFA9-5F40F086A256}"/>
              </a:ext>
            </a:extLst>
          </p:cNvPr>
          <p:cNvPicPr>
            <a:picLocks noChangeAspect="1"/>
          </p:cNvPicPr>
          <p:nvPr/>
        </p:nvPicPr>
        <p:blipFill>
          <a:blip r:embed="rId9"/>
          <a:stretch>
            <a:fillRect/>
          </a:stretch>
        </p:blipFill>
        <p:spPr>
          <a:xfrm>
            <a:off x="7533336" y="3186639"/>
            <a:ext cx="824068" cy="824068"/>
          </a:xfrm>
          <a:prstGeom prst="rect">
            <a:avLst/>
          </a:prstGeom>
        </p:spPr>
      </p:pic>
      <p:sp>
        <p:nvSpPr>
          <p:cNvPr id="24" name="Subtitle 2">
            <a:extLst>
              <a:ext uri="{FF2B5EF4-FFF2-40B4-BE49-F238E27FC236}">
                <a16:creationId xmlns:a16="http://schemas.microsoft.com/office/drawing/2014/main" id="{CA9B09FA-0EE7-FBCA-623A-34E00381BBEB}"/>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Bundle contains multiple files</a:t>
            </a:r>
          </a:p>
        </p:txBody>
      </p:sp>
      <p:sp>
        <p:nvSpPr>
          <p:cNvPr id="25" name="Subtitle 2">
            <a:extLst>
              <a:ext uri="{FF2B5EF4-FFF2-40B4-BE49-F238E27FC236}">
                <a16:creationId xmlns:a16="http://schemas.microsoft.com/office/drawing/2014/main" id="{D15B09CA-D39D-6B40-6F16-FEB9221C5D0D}"/>
              </a:ext>
            </a:extLst>
          </p:cNvPr>
          <p:cNvSpPr txBox="1">
            <a:spLocks/>
          </p:cNvSpPr>
          <p:nvPr/>
        </p:nvSpPr>
        <p:spPr>
          <a:xfrm>
            <a:off x="4804803" y="2593300"/>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JSON</a:t>
            </a:r>
          </a:p>
        </p:txBody>
      </p:sp>
      <p:sp>
        <p:nvSpPr>
          <p:cNvPr id="26" name="Subtitle 2">
            <a:extLst>
              <a:ext uri="{FF2B5EF4-FFF2-40B4-BE49-F238E27FC236}">
                <a16:creationId xmlns:a16="http://schemas.microsoft.com/office/drawing/2014/main" id="{9079B0E6-AAA8-CD21-3910-9DE4C219320F}"/>
              </a:ext>
            </a:extLst>
          </p:cNvPr>
          <p:cNvSpPr txBox="1">
            <a:spLocks/>
          </p:cNvSpPr>
          <p:nvPr/>
        </p:nvSpPr>
        <p:spPr>
          <a:xfrm>
            <a:off x="6242168" y="2391627"/>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XML</a:t>
            </a:r>
          </a:p>
        </p:txBody>
      </p:sp>
      <p:sp>
        <p:nvSpPr>
          <p:cNvPr id="27" name="Subtitle 2">
            <a:extLst>
              <a:ext uri="{FF2B5EF4-FFF2-40B4-BE49-F238E27FC236}">
                <a16:creationId xmlns:a16="http://schemas.microsoft.com/office/drawing/2014/main" id="{5180C52F-1F6D-51D3-2BFE-249DE2C058B2}"/>
              </a:ext>
            </a:extLst>
          </p:cNvPr>
          <p:cNvSpPr txBox="1">
            <a:spLocks/>
          </p:cNvSpPr>
          <p:nvPr/>
        </p:nvSpPr>
        <p:spPr>
          <a:xfrm>
            <a:off x="5020507" y="4215521"/>
            <a:ext cx="1380294"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a:t>
            </a:r>
          </a:p>
        </p:txBody>
      </p:sp>
      <p:sp>
        <p:nvSpPr>
          <p:cNvPr id="28" name="Subtitle 2">
            <a:extLst>
              <a:ext uri="{FF2B5EF4-FFF2-40B4-BE49-F238E27FC236}">
                <a16:creationId xmlns:a16="http://schemas.microsoft.com/office/drawing/2014/main" id="{24BC5ACA-4F76-8A6F-A79E-235DE43C78DC}"/>
              </a:ext>
            </a:extLst>
          </p:cNvPr>
          <p:cNvSpPr txBox="1">
            <a:spLocks/>
          </p:cNvSpPr>
          <p:nvPr/>
        </p:nvSpPr>
        <p:spPr>
          <a:xfrm>
            <a:off x="6307997" y="4014721"/>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DLL</a:t>
            </a:r>
          </a:p>
        </p:txBody>
      </p:sp>
      <p:sp>
        <p:nvSpPr>
          <p:cNvPr id="29" name="Subtitle 2">
            <a:extLst>
              <a:ext uri="{FF2B5EF4-FFF2-40B4-BE49-F238E27FC236}">
                <a16:creationId xmlns:a16="http://schemas.microsoft.com/office/drawing/2014/main" id="{E1E6F8D2-27E8-6703-E5BC-6A216B8D2EF2}"/>
              </a:ext>
            </a:extLst>
          </p:cNvPr>
          <p:cNvSpPr txBox="1">
            <a:spLocks/>
          </p:cNvSpPr>
          <p:nvPr/>
        </p:nvSpPr>
        <p:spPr>
          <a:xfrm>
            <a:off x="6242168" y="2742944"/>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XSD</a:t>
            </a:r>
          </a:p>
        </p:txBody>
      </p:sp>
      <p:sp>
        <p:nvSpPr>
          <p:cNvPr id="30" name="Subtitle 2">
            <a:extLst>
              <a:ext uri="{FF2B5EF4-FFF2-40B4-BE49-F238E27FC236}">
                <a16:creationId xmlns:a16="http://schemas.microsoft.com/office/drawing/2014/main" id="{538C3C30-0903-C357-2CF0-814B44CFF043}"/>
              </a:ext>
            </a:extLst>
          </p:cNvPr>
          <p:cNvSpPr txBox="1">
            <a:spLocks/>
          </p:cNvSpPr>
          <p:nvPr/>
        </p:nvSpPr>
        <p:spPr>
          <a:xfrm>
            <a:off x="5961740" y="4405282"/>
            <a:ext cx="1609387"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1400" b="0" dirty="0"/>
              <a:t>Bootstrapper</a:t>
            </a:r>
          </a:p>
        </p:txBody>
      </p:sp>
      <p:sp>
        <p:nvSpPr>
          <p:cNvPr id="31" name="Subtitle 2">
            <a:extLst>
              <a:ext uri="{FF2B5EF4-FFF2-40B4-BE49-F238E27FC236}">
                <a16:creationId xmlns:a16="http://schemas.microsoft.com/office/drawing/2014/main" id="{ABC7D4D2-E491-180A-162E-B158F6BA9111}"/>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Zip file is the customization package</a:t>
            </a:r>
          </a:p>
        </p:txBody>
      </p:sp>
    </p:spTree>
    <p:extLst>
      <p:ext uri="{BB962C8B-B14F-4D97-AF65-F5344CB8AC3E}">
        <p14:creationId xmlns:p14="http://schemas.microsoft.com/office/powerpoint/2010/main" val="355670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Partner/Admin Persona – Import and Manage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5" name="Graphic 4">
            <a:extLst>
              <a:ext uri="{FF2B5EF4-FFF2-40B4-BE49-F238E27FC236}">
                <a16:creationId xmlns:a16="http://schemas.microsoft.com/office/drawing/2014/main" id="{9CDE544C-293E-7946-2D8E-44230F124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8" y="2221860"/>
            <a:ext cx="2772795" cy="2772795"/>
          </a:xfrm>
          <a:prstGeom prst="rect">
            <a:avLst/>
          </a:prstGeom>
        </p:spPr>
      </p:pic>
      <p:pic>
        <p:nvPicPr>
          <p:cNvPr id="7" name="Graphic 6">
            <a:extLst>
              <a:ext uri="{FF2B5EF4-FFF2-40B4-BE49-F238E27FC236}">
                <a16:creationId xmlns:a16="http://schemas.microsoft.com/office/drawing/2014/main" id="{FEF0750B-E9F5-19BD-F147-030E37A1F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4208" y="2208645"/>
            <a:ext cx="2772795" cy="2772795"/>
          </a:xfrm>
          <a:prstGeom prst="rect">
            <a:avLst/>
          </a:prstGeom>
        </p:spPr>
      </p:pic>
      <p:pic>
        <p:nvPicPr>
          <p:cNvPr id="10" name="Graphic 9">
            <a:extLst>
              <a:ext uri="{FF2B5EF4-FFF2-40B4-BE49-F238E27FC236}">
                <a16:creationId xmlns:a16="http://schemas.microsoft.com/office/drawing/2014/main" id="{CC07EF3E-DD2F-04E9-3A44-F63B98ABD4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3738" y="2221861"/>
            <a:ext cx="2772794" cy="2772794"/>
          </a:xfrm>
          <a:prstGeom prst="rect">
            <a:avLst/>
          </a:prstGeom>
        </p:spPr>
      </p:pic>
      <p:pic>
        <p:nvPicPr>
          <p:cNvPr id="11" name="Picture 10">
            <a:extLst>
              <a:ext uri="{FF2B5EF4-FFF2-40B4-BE49-F238E27FC236}">
                <a16:creationId xmlns:a16="http://schemas.microsoft.com/office/drawing/2014/main" id="{65498044-77CC-C3CD-D4D9-6EF52BACC30F}"/>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12" name="Picture 11">
            <a:extLst>
              <a:ext uri="{FF2B5EF4-FFF2-40B4-BE49-F238E27FC236}">
                <a16:creationId xmlns:a16="http://schemas.microsoft.com/office/drawing/2014/main" id="{6559A054-C29B-F481-F311-883985000D99}"/>
              </a:ext>
            </a:extLst>
          </p:cNvPr>
          <p:cNvPicPr>
            <a:picLocks noChangeAspect="1"/>
          </p:cNvPicPr>
          <p:nvPr/>
        </p:nvPicPr>
        <p:blipFill>
          <a:blip r:embed="rId9"/>
          <a:stretch>
            <a:fillRect/>
          </a:stretch>
        </p:blipFill>
        <p:spPr>
          <a:xfrm>
            <a:off x="7533336" y="3186639"/>
            <a:ext cx="824068" cy="824068"/>
          </a:xfrm>
          <a:prstGeom prst="rect">
            <a:avLst/>
          </a:prstGeom>
        </p:spPr>
      </p:pic>
      <p:sp>
        <p:nvSpPr>
          <p:cNvPr id="18" name="Subtitle 2">
            <a:extLst>
              <a:ext uri="{FF2B5EF4-FFF2-40B4-BE49-F238E27FC236}">
                <a16:creationId xmlns:a16="http://schemas.microsoft.com/office/drawing/2014/main" id="{232D44B8-BA09-2EA7-5773-3D7F4BB9858E}"/>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Customization package delivered to customer</a:t>
            </a:r>
          </a:p>
        </p:txBody>
      </p:sp>
      <p:sp>
        <p:nvSpPr>
          <p:cNvPr id="19" name="Subtitle 2">
            <a:extLst>
              <a:ext uri="{FF2B5EF4-FFF2-40B4-BE49-F238E27FC236}">
                <a16:creationId xmlns:a16="http://schemas.microsoft.com/office/drawing/2014/main" id="{DDB25AA6-FE46-7F14-AB13-F3F8AA93A139}"/>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Partner/Customer uses admin screen to import customization</a:t>
            </a:r>
          </a:p>
        </p:txBody>
      </p:sp>
      <p:sp>
        <p:nvSpPr>
          <p:cNvPr id="20" name="Subtitle 2">
            <a:extLst>
              <a:ext uri="{FF2B5EF4-FFF2-40B4-BE49-F238E27FC236}">
                <a16:creationId xmlns:a16="http://schemas.microsoft.com/office/drawing/2014/main" id="{A538372C-DA86-F768-528A-A954530DC923}"/>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Package is validated and applied to the database</a:t>
            </a:r>
          </a:p>
        </p:txBody>
      </p:sp>
    </p:spTree>
    <p:extLst>
      <p:ext uri="{BB962C8B-B14F-4D97-AF65-F5344CB8AC3E}">
        <p14:creationId xmlns:p14="http://schemas.microsoft.com/office/powerpoint/2010/main" val="367787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Admin Login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973554"/>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Add “\Admin” to Login URL</a:t>
            </a:r>
          </a:p>
          <a:p>
            <a:pPr marL="342797" lvl="2" indent="-342797" defTabSz="914103">
              <a:lnSpc>
                <a:spcPct val="110000"/>
              </a:lnSpc>
              <a:spcBef>
                <a:spcPts val="1000"/>
              </a:spcBef>
              <a:buFont typeface="Arial" panose="020B0604020202020204" pitchFamily="34" charset="0"/>
              <a:buChar char="•"/>
            </a:pPr>
            <a:r>
              <a:rPr lang="en-US" sz="1800" spc="-20" dirty="0"/>
              <a:t>Enter User &amp; Password</a:t>
            </a:r>
          </a:p>
          <a:p>
            <a:pPr marL="342797" lvl="2" indent="-342797" defTabSz="914103">
              <a:lnSpc>
                <a:spcPct val="110000"/>
              </a:lnSpc>
              <a:spcBef>
                <a:spcPts val="1000"/>
              </a:spcBef>
              <a:buFont typeface="Arial" panose="020B0604020202020204" pitchFamily="34" charset="0"/>
              <a:buChar char="•"/>
            </a:pPr>
            <a:r>
              <a:rPr lang="en-US" sz="1800" spc="-20" dirty="0"/>
              <a:t>Select System Database</a:t>
            </a:r>
          </a:p>
          <a:p>
            <a:pPr marL="650660" lvl="3" indent="-285664">
              <a:lnSpc>
                <a:spcPct val="110000"/>
              </a:lnSpc>
              <a:spcBef>
                <a:spcPts val="1000"/>
              </a:spcBef>
              <a:buFont typeface="Arial" panose="020B0604020202020204" pitchFamily="34" charset="0"/>
              <a:buChar char="•"/>
            </a:pPr>
            <a:r>
              <a:rPr lang="en-US" sz="1800" spc="-20" dirty="0"/>
              <a:t>All companies belonging to system database must be up-to-date</a:t>
            </a:r>
          </a:p>
        </p:txBody>
      </p:sp>
      <p:pic>
        <p:nvPicPr>
          <p:cNvPr id="6" name="Picture 5">
            <a:extLst>
              <a:ext uri="{FF2B5EF4-FFF2-40B4-BE49-F238E27FC236}">
                <a16:creationId xmlns:a16="http://schemas.microsoft.com/office/drawing/2014/main" id="{2CC56BA5-DDB4-BE80-4371-7FE039BF3931}"/>
              </a:ext>
            </a:extLst>
          </p:cNvPr>
          <p:cNvPicPr>
            <a:picLocks noChangeAspect="1"/>
          </p:cNvPicPr>
          <p:nvPr/>
        </p:nvPicPr>
        <p:blipFill>
          <a:blip r:embed="rId3"/>
          <a:stretch>
            <a:fillRect/>
          </a:stretch>
        </p:blipFill>
        <p:spPr>
          <a:xfrm>
            <a:off x="698709" y="1820426"/>
            <a:ext cx="5785219" cy="4129783"/>
          </a:xfrm>
          <a:prstGeom prst="rect">
            <a:avLst/>
          </a:prstGeom>
        </p:spPr>
      </p:pic>
    </p:spTree>
    <p:extLst>
      <p:ext uri="{BB962C8B-B14F-4D97-AF65-F5344CB8AC3E}">
        <p14:creationId xmlns:p14="http://schemas.microsoft.com/office/powerpoint/2010/main" val="2053376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a:xfrm>
            <a:off x="420624" y="309832"/>
            <a:ext cx="5522976" cy="594360"/>
          </a:xfrm>
        </p:spPr>
        <p:txBody>
          <a:bodyPr anchor="t">
            <a:normAutofit/>
          </a:bodyPr>
          <a:lstStyle/>
          <a:p>
            <a:r>
              <a:rPr lang="en-US" sz="4000" dirty="0"/>
              <a:t>Web Architecture</a:t>
            </a:r>
          </a:p>
        </p:txBody>
      </p:sp>
      <p:pic>
        <p:nvPicPr>
          <p:cNvPr id="6" name="Picture Placeholder 12">
            <a:extLst>
              <a:ext uri="{FF2B5EF4-FFF2-40B4-BE49-F238E27FC236}">
                <a16:creationId xmlns:a16="http://schemas.microsoft.com/office/drawing/2014/main" id="{49EA9D11-1CB0-9777-549E-07CACF1682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212" r="38617" b="1"/>
          <a:stretch/>
        </p:blipFill>
        <p:spPr>
          <a:xfrm>
            <a:off x="6254749" y="10"/>
            <a:ext cx="5963085" cy="685799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9" name="Subtitle 2">
            <a:extLst>
              <a:ext uri="{FF2B5EF4-FFF2-40B4-BE49-F238E27FC236}">
                <a16:creationId xmlns:a16="http://schemas.microsoft.com/office/drawing/2014/main" id="{923AE8BC-36A0-D338-71CB-DDBCBBEBFFEE}"/>
              </a:ext>
            </a:extLst>
          </p:cNvPr>
          <p:cNvSpPr>
            <a:spLocks noGrp="1"/>
          </p:cNvSpPr>
          <p:nvPr>
            <p:ph type="subTitle" idx="1"/>
          </p:nvPr>
        </p:nvSpPr>
        <p:spPr>
          <a:xfrm>
            <a:off x="368498" y="904192"/>
            <a:ext cx="3820451" cy="1243584"/>
          </a:xfrm>
        </p:spPr>
        <p:txBody>
          <a:bodyPr/>
          <a:lstStyle/>
          <a:p>
            <a:r>
              <a:rPr lang="en-US" dirty="0"/>
              <a:t>Desktop/Web Technologies</a:t>
            </a:r>
          </a:p>
        </p:txBody>
      </p:sp>
      <p:sp>
        <p:nvSpPr>
          <p:cNvPr id="10" name="Content Placeholder 2">
            <a:extLst>
              <a:ext uri="{FF2B5EF4-FFF2-40B4-BE49-F238E27FC236}">
                <a16:creationId xmlns:a16="http://schemas.microsoft.com/office/drawing/2014/main" id="{8BCC5D94-2736-D0D4-C8AF-4F94BFD9F649}"/>
              </a:ext>
            </a:extLst>
          </p:cNvPr>
          <p:cNvSpPr txBox="1">
            <a:spLocks/>
          </p:cNvSpPr>
          <p:nvPr/>
        </p:nvSpPr>
        <p:spPr>
          <a:xfrm>
            <a:off x="420624" y="1981924"/>
            <a:ext cx="5332660"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External Dependencies</a:t>
            </a:r>
          </a:p>
          <a:p>
            <a:pPr marL="285750" indent="-285750">
              <a:buFont typeface="Arial" panose="020B0604020202020204" pitchFamily="34" charset="0"/>
              <a:buChar char="•"/>
            </a:pPr>
            <a:r>
              <a:rPr lang="en-US" sz="1800" dirty="0"/>
              <a:t>Cross Product Integration</a:t>
            </a:r>
          </a:p>
          <a:p>
            <a:pPr marL="285750" indent="-285750">
              <a:buFont typeface="Arial" panose="020B0604020202020204" pitchFamily="34" charset="0"/>
              <a:buChar char="•"/>
            </a:pPr>
            <a:r>
              <a:rPr lang="en-US" sz="1800" dirty="0"/>
              <a:t>Identity Management</a:t>
            </a:r>
          </a:p>
          <a:p>
            <a:pPr marL="285750" indent="-285750">
              <a:buFont typeface="Arial" panose="020B0604020202020204" pitchFamily="34" charset="0"/>
              <a:buChar char="•"/>
            </a:pPr>
            <a:r>
              <a:rPr lang="en-US" sz="1800" dirty="0"/>
              <a:t>Permission / Authorization</a:t>
            </a:r>
          </a:p>
          <a:p>
            <a:pPr marL="285750" indent="-285750">
              <a:buFont typeface="Arial" panose="020B0604020202020204" pitchFamily="34" charset="0"/>
              <a:buChar char="•"/>
            </a:pPr>
            <a:r>
              <a:rPr lang="en-US" sz="1800" dirty="0"/>
              <a:t>APIs</a:t>
            </a:r>
          </a:p>
          <a:p>
            <a:pPr marL="285750" indent="-285750">
              <a:buFont typeface="Arial" panose="020B0604020202020204" pitchFamily="34" charset="0"/>
              <a:buChar char="•"/>
            </a:pPr>
            <a:r>
              <a:rPr lang="en-US" sz="1800" dirty="0"/>
              <a:t>Deployment</a:t>
            </a:r>
          </a:p>
        </p:txBody>
      </p:sp>
    </p:spTree>
    <p:extLst>
      <p:ext uri="{BB962C8B-B14F-4D97-AF65-F5344CB8AC3E}">
        <p14:creationId xmlns:p14="http://schemas.microsoft.com/office/powerpoint/2010/main" val="59215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4" y="309832"/>
            <a:ext cx="7682852" cy="594360"/>
          </a:xfrm>
        </p:spPr>
        <p:txBody>
          <a:bodyPr/>
          <a:lstStyle/>
          <a:p>
            <a:r>
              <a:rPr lang="en-US" sz="4000" dirty="0"/>
              <a:t>Desktop Architecture</a:t>
            </a:r>
          </a:p>
        </p:txBody>
      </p:sp>
      <p:sp>
        <p:nvSpPr>
          <p:cNvPr id="4" name="Subtitle 2">
            <a:extLst>
              <a:ext uri="{FF2B5EF4-FFF2-40B4-BE49-F238E27FC236}">
                <a16:creationId xmlns:a16="http://schemas.microsoft.com/office/drawing/2014/main" id="{58D84C5D-3A31-62F8-D499-09EC6C29F28B}"/>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1086553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External Dependencies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50</a:t>
            </a:fld>
            <a:endParaRPr dirty="0"/>
          </a:p>
        </p:txBody>
      </p:sp>
      <p:sp>
        <p:nvSpPr>
          <p:cNvPr id="7" name="TextBox 6">
            <a:extLst>
              <a:ext uri="{FF2B5EF4-FFF2-40B4-BE49-F238E27FC236}">
                <a16:creationId xmlns:a16="http://schemas.microsoft.com/office/drawing/2014/main" id="{1311950C-4A53-9440-1C5F-CBC08B85F3AF}"/>
              </a:ext>
            </a:extLst>
          </p:cNvPr>
          <p:cNvSpPr txBox="1"/>
          <p:nvPr/>
        </p:nvSpPr>
        <p:spPr>
          <a:xfrm>
            <a:off x="419098" y="1970898"/>
            <a:ext cx="4795228"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Crystal Reports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JavaScript (JQuery)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Knockout</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Kendo UI Widgets</a:t>
            </a:r>
          </a:p>
        </p:txBody>
      </p:sp>
      <p:pic>
        <p:nvPicPr>
          <p:cNvPr id="10" name="Picture Placeholder 7">
            <a:extLst>
              <a:ext uri="{FF2B5EF4-FFF2-40B4-BE49-F238E27FC236}">
                <a16:creationId xmlns:a16="http://schemas.microsoft.com/office/drawing/2014/main" id="{E3087D8C-3D9E-ED03-2DFE-D7F2ADAF43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97826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Cross Product Integration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51</a:t>
            </a:fld>
            <a:endParaRPr dirty="0"/>
          </a:p>
        </p:txBody>
      </p:sp>
      <p:sp>
        <p:nvSpPr>
          <p:cNvPr id="6" name="TextBox 5">
            <a:extLst>
              <a:ext uri="{FF2B5EF4-FFF2-40B4-BE49-F238E27FC236}">
                <a16:creationId xmlns:a16="http://schemas.microsoft.com/office/drawing/2014/main" id="{1933916C-AF8F-C524-9528-84A415E1C14F}"/>
              </a:ext>
            </a:extLst>
          </p:cNvPr>
          <p:cNvSpPr txBox="1"/>
          <p:nvPr/>
        </p:nvSpPr>
        <p:spPr>
          <a:xfrm>
            <a:off x="411479" y="1934720"/>
            <a:ext cx="5760721" cy="4062651"/>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Services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and Banking Cloud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Advisor Update</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Direct Deposit</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PEP</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 (Coming 2024)</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 (Deprecated 2024)</a:t>
            </a:r>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Tree>
    <p:extLst>
      <p:ext uri="{BB962C8B-B14F-4D97-AF65-F5344CB8AC3E}">
        <p14:creationId xmlns:p14="http://schemas.microsoft.com/office/powerpoint/2010/main" val="4093793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Identify Management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52</a:t>
            </a:fld>
            <a:endParaRPr dirty="0"/>
          </a:p>
        </p:txBody>
      </p:sp>
      <p:sp>
        <p:nvSpPr>
          <p:cNvPr id="5" name="TextBox 4">
            <a:extLst>
              <a:ext uri="{FF2B5EF4-FFF2-40B4-BE49-F238E27FC236}">
                <a16:creationId xmlns:a16="http://schemas.microsoft.com/office/drawing/2014/main" id="{491E3CA3-EC16-5CAE-5595-546451DC77F3}"/>
              </a:ext>
            </a:extLst>
          </p:cNvPr>
          <p:cNvSpPr txBox="1"/>
          <p:nvPr/>
        </p:nvSpPr>
        <p:spPr>
          <a:xfrm>
            <a:off x="326263" y="1623314"/>
            <a:ext cx="5769737" cy="4740529"/>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Access Rights assigned to Business Views (Business logic)</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Screen access adheres to Business View Rights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Administrator access rights can be applied for super-users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Additional Security Rights can be added/subtracted at the screen level</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Application Security Mode (password required)</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HTTPS Protocol</a:t>
            </a:r>
          </a:p>
        </p:txBody>
      </p:sp>
      <p:pic>
        <p:nvPicPr>
          <p:cNvPr id="7" name="Picture Placeholder 12">
            <a:extLst>
              <a:ext uri="{FF2B5EF4-FFF2-40B4-BE49-F238E27FC236}">
                <a16:creationId xmlns:a16="http://schemas.microsoft.com/office/drawing/2014/main" id="{EFAC8675-ACB9-E67C-0298-AE345899B4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405000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Permission / Authorization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53</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6" name="TextBox 5">
            <a:extLst>
              <a:ext uri="{FF2B5EF4-FFF2-40B4-BE49-F238E27FC236}">
                <a16:creationId xmlns:a16="http://schemas.microsoft.com/office/drawing/2014/main" id="{7EE8FF0E-292C-3324-A7AB-F45216AC81C4}"/>
              </a:ext>
            </a:extLst>
          </p:cNvPr>
          <p:cNvSpPr txBox="1"/>
          <p:nvPr/>
        </p:nvSpPr>
        <p:spPr>
          <a:xfrm>
            <a:off x="531422" y="1660749"/>
            <a:ext cx="6302628" cy="3632533"/>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Authentication Only (No Application Security)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and Password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Windows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300 Web API</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Basic Authentication</a:t>
            </a:r>
          </a:p>
        </p:txBody>
      </p:sp>
    </p:spTree>
    <p:extLst>
      <p:ext uri="{BB962C8B-B14F-4D97-AF65-F5344CB8AC3E}">
        <p14:creationId xmlns:p14="http://schemas.microsoft.com/office/powerpoint/2010/main" val="1342858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54</a:t>
            </a:fld>
            <a:endParaRPr dirty="0"/>
          </a:p>
        </p:txBody>
      </p:sp>
      <p:sp>
        <p:nvSpPr>
          <p:cNvPr id="5" name="TextBox 4">
            <a:extLst>
              <a:ext uri="{FF2B5EF4-FFF2-40B4-BE49-F238E27FC236}">
                <a16:creationId xmlns:a16="http://schemas.microsoft.com/office/drawing/2014/main" id="{47ED6D45-F0E2-E61B-124A-CF75797EF8B9}"/>
              </a:ext>
            </a:extLst>
          </p:cNvPr>
          <p:cNvSpPr txBox="1"/>
          <p:nvPr/>
        </p:nvSpPr>
        <p:spPr>
          <a:xfrm>
            <a:off x="411479" y="1956672"/>
            <a:ext cx="5067243"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XML</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COM, .NET API, SOAP, 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.NET API (Internal)</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Web API (REST APIs)</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JSON</a:t>
            </a:r>
          </a:p>
        </p:txBody>
      </p:sp>
      <p:pic>
        <p:nvPicPr>
          <p:cNvPr id="7" name="Picture Placeholder 7">
            <a:extLst>
              <a:ext uri="{FF2B5EF4-FFF2-40B4-BE49-F238E27FC236}">
                <a16:creationId xmlns:a16="http://schemas.microsoft.com/office/drawing/2014/main" id="{9EACE8B8-7446-DC31-282E-F6363C6D7B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487119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Deployment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55</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5" name="TextBox 4">
            <a:extLst>
              <a:ext uri="{FF2B5EF4-FFF2-40B4-BE49-F238E27FC236}">
                <a16:creationId xmlns:a16="http://schemas.microsoft.com/office/drawing/2014/main" id="{9F6720B9-FB80-3793-81A1-17CF3880603C}"/>
              </a:ext>
            </a:extLst>
          </p:cNvPr>
          <p:cNvSpPr txBox="1"/>
          <p:nvPr/>
        </p:nvSpPr>
        <p:spPr>
          <a:xfrm>
            <a:off x="419098" y="2009224"/>
            <a:ext cx="4857008" cy="3170099"/>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Standalone or All-In-One</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Database Server</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Install Shield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Application Server and Workstations</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SPC</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 Server(s)</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Browser based Clients</a:t>
            </a:r>
          </a:p>
        </p:txBody>
      </p:sp>
    </p:spTree>
    <p:extLst>
      <p:ext uri="{BB962C8B-B14F-4D97-AF65-F5344CB8AC3E}">
        <p14:creationId xmlns:p14="http://schemas.microsoft.com/office/powerpoint/2010/main" val="2687414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2B82-D4EC-F94A-838B-4074ABE30849}"/>
              </a:ext>
            </a:extLst>
          </p:cNvPr>
          <p:cNvSpPr>
            <a:spLocks noGrp="1"/>
          </p:cNvSpPr>
          <p:nvPr>
            <p:ph type="title"/>
          </p:nvPr>
        </p:nvSpPr>
        <p:spPr/>
        <p:txBody>
          <a:bodyPr/>
          <a:lstStyle/>
          <a:p>
            <a:r>
              <a:rPr lang="en-US" dirty="0"/>
              <a:t>Web API</a:t>
            </a:r>
          </a:p>
        </p:txBody>
      </p:sp>
      <p:sp>
        <p:nvSpPr>
          <p:cNvPr id="3" name="Subtitle 2">
            <a:extLst>
              <a:ext uri="{FF2B5EF4-FFF2-40B4-BE49-F238E27FC236}">
                <a16:creationId xmlns:a16="http://schemas.microsoft.com/office/drawing/2014/main" id="{D3BB13E0-28FD-73EF-14F6-787043DB4129}"/>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3625769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923330"/>
          </a:xfrm>
          <a:prstGeom prst="rect">
            <a:avLst/>
          </a:prstGeom>
          <a:noFill/>
        </p:spPr>
        <p:txBody>
          <a:bodyPr wrap="square" rtlCol="0">
            <a:spAutoFit/>
          </a:bodyPr>
          <a:lstStyle/>
          <a:p>
            <a:r>
              <a:rPr lang="en-GB" dirty="0">
                <a:latin typeface="Sage Text" panose="02010503040201060103" pitchFamily="2" charset="0"/>
                <a:cs typeface="Arial"/>
              </a:rPr>
              <a:t>“The goal of the Web API is to provide a stateless protocol for a simple and effective strategy for interacting with Sage 300 data”</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87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RESTful Web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58</a:t>
            </a:fld>
            <a:endParaRPr dirty="0"/>
          </a:p>
        </p:txBody>
      </p:sp>
      <p:sp>
        <p:nvSpPr>
          <p:cNvPr id="9" name="Arrow: Curved Right 8">
            <a:extLst>
              <a:ext uri="{FF2B5EF4-FFF2-40B4-BE49-F238E27FC236}">
                <a16:creationId xmlns:a16="http://schemas.microsoft.com/office/drawing/2014/main" id="{E38059D2-92BC-6808-F453-95EE2C6F4375}"/>
              </a:ext>
            </a:extLst>
          </p:cNvPr>
          <p:cNvSpPr/>
          <p:nvPr/>
        </p:nvSpPr>
        <p:spPr>
          <a:xfrm rot="5400000" flipV="1">
            <a:off x="2335569" y="-99759"/>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0" name="Arrow: Curved Right 9">
            <a:extLst>
              <a:ext uri="{FF2B5EF4-FFF2-40B4-BE49-F238E27FC236}">
                <a16:creationId xmlns:a16="http://schemas.microsoft.com/office/drawing/2014/main" id="{73845C20-6303-A527-57B6-BE29DAE70FB8}"/>
              </a:ext>
            </a:extLst>
          </p:cNvPr>
          <p:cNvSpPr/>
          <p:nvPr/>
        </p:nvSpPr>
        <p:spPr>
          <a:xfrm rot="16200000" flipV="1">
            <a:off x="2391114" y="2263664"/>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1" name="TextBox 10">
            <a:extLst>
              <a:ext uri="{FF2B5EF4-FFF2-40B4-BE49-F238E27FC236}">
                <a16:creationId xmlns:a16="http://schemas.microsoft.com/office/drawing/2014/main" id="{0B5EA706-D980-B9FC-D97E-23F920C23632}"/>
              </a:ext>
            </a:extLst>
          </p:cNvPr>
          <p:cNvSpPr txBox="1"/>
          <p:nvPr/>
        </p:nvSpPr>
        <p:spPr>
          <a:xfrm>
            <a:off x="834332" y="299007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Request</a:t>
            </a:r>
          </a:p>
        </p:txBody>
      </p:sp>
      <p:sp>
        <p:nvSpPr>
          <p:cNvPr id="12" name="TextBox 11">
            <a:extLst>
              <a:ext uri="{FF2B5EF4-FFF2-40B4-BE49-F238E27FC236}">
                <a16:creationId xmlns:a16="http://schemas.microsoft.com/office/drawing/2014/main" id="{8A0FB428-1C24-6736-FD15-01A62B7241D3}"/>
              </a:ext>
            </a:extLst>
          </p:cNvPr>
          <p:cNvSpPr txBox="1"/>
          <p:nvPr/>
        </p:nvSpPr>
        <p:spPr>
          <a:xfrm>
            <a:off x="972758" y="4570785"/>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Response</a:t>
            </a:r>
          </a:p>
        </p:txBody>
      </p:sp>
      <p:sp>
        <p:nvSpPr>
          <p:cNvPr id="13" name="TextBox 12">
            <a:extLst>
              <a:ext uri="{FF2B5EF4-FFF2-40B4-BE49-F238E27FC236}">
                <a16:creationId xmlns:a16="http://schemas.microsoft.com/office/drawing/2014/main" id="{9B76663B-28E3-7DC2-2BEF-09CBD9D8761C}"/>
              </a:ext>
            </a:extLst>
          </p:cNvPr>
          <p:cNvSpPr txBox="1"/>
          <p:nvPr/>
        </p:nvSpPr>
        <p:spPr>
          <a:xfrm>
            <a:off x="2819411" y="5090171"/>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SQL Server</a:t>
            </a:r>
          </a:p>
        </p:txBody>
      </p:sp>
      <p:sp>
        <p:nvSpPr>
          <p:cNvPr id="14" name="TextBox 13">
            <a:extLst>
              <a:ext uri="{FF2B5EF4-FFF2-40B4-BE49-F238E27FC236}">
                <a16:creationId xmlns:a16="http://schemas.microsoft.com/office/drawing/2014/main" id="{45F83696-BADA-1FD2-D7DB-CC8F32BFB3E0}"/>
              </a:ext>
            </a:extLst>
          </p:cNvPr>
          <p:cNvSpPr txBox="1"/>
          <p:nvPr/>
        </p:nvSpPr>
        <p:spPr>
          <a:xfrm>
            <a:off x="4771637" y="4537499"/>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.NET API</a:t>
            </a:r>
          </a:p>
        </p:txBody>
      </p:sp>
      <p:sp>
        <p:nvSpPr>
          <p:cNvPr id="15" name="TextBox 14">
            <a:extLst>
              <a:ext uri="{FF2B5EF4-FFF2-40B4-BE49-F238E27FC236}">
                <a16:creationId xmlns:a16="http://schemas.microsoft.com/office/drawing/2014/main" id="{943A32EC-DBE3-5048-EE3B-CD5C641E6426}"/>
              </a:ext>
            </a:extLst>
          </p:cNvPr>
          <p:cNvSpPr txBox="1"/>
          <p:nvPr/>
        </p:nvSpPr>
        <p:spPr>
          <a:xfrm>
            <a:off x="4499717" y="285571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RESTful</a:t>
            </a:r>
          </a:p>
        </p:txBody>
      </p:sp>
      <p:cxnSp>
        <p:nvCxnSpPr>
          <p:cNvPr id="16" name="Straight Arrow Connector 15">
            <a:extLst>
              <a:ext uri="{FF2B5EF4-FFF2-40B4-BE49-F238E27FC236}">
                <a16:creationId xmlns:a16="http://schemas.microsoft.com/office/drawing/2014/main" id="{312A131D-CF30-0782-1F23-8543AF7F5200}"/>
              </a:ext>
            </a:extLst>
          </p:cNvPr>
          <p:cNvCxnSpPr>
            <a:cxnSpLocks/>
          </p:cNvCxnSpPr>
          <p:nvPr/>
        </p:nvCxnSpPr>
        <p:spPr>
          <a:xfrm flipH="1">
            <a:off x="7180839" y="5079667"/>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7E5004B-7FD6-DAF1-92D6-930F3BA187EC}"/>
              </a:ext>
            </a:extLst>
          </p:cNvPr>
          <p:cNvCxnSpPr>
            <a:cxnSpLocks/>
          </p:cNvCxnSpPr>
          <p:nvPr/>
        </p:nvCxnSpPr>
        <p:spPr>
          <a:xfrm flipH="1">
            <a:off x="6210138" y="2351071"/>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B1C378-A6CA-0896-0800-3332587A5CDD}"/>
              </a:ext>
            </a:extLst>
          </p:cNvPr>
          <p:cNvCxnSpPr>
            <a:cxnSpLocks/>
          </p:cNvCxnSpPr>
          <p:nvPr/>
        </p:nvCxnSpPr>
        <p:spPr>
          <a:xfrm>
            <a:off x="9819230" y="4018733"/>
            <a:ext cx="1" cy="630539"/>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5689343-242C-8C63-FB33-87EC9E8930EF}"/>
              </a:ext>
            </a:extLst>
          </p:cNvPr>
          <p:cNvPicPr>
            <a:picLocks noChangeAspect="1"/>
          </p:cNvPicPr>
          <p:nvPr/>
        </p:nvPicPr>
        <p:blipFill>
          <a:blip r:embed="rId3"/>
          <a:stretch>
            <a:fillRect/>
          </a:stretch>
        </p:blipFill>
        <p:spPr>
          <a:xfrm>
            <a:off x="855498" y="2066800"/>
            <a:ext cx="781050" cy="952500"/>
          </a:xfrm>
          <a:prstGeom prst="rect">
            <a:avLst/>
          </a:prstGeom>
        </p:spPr>
      </p:pic>
      <p:pic>
        <p:nvPicPr>
          <p:cNvPr id="22" name="Picture 21">
            <a:extLst>
              <a:ext uri="{FF2B5EF4-FFF2-40B4-BE49-F238E27FC236}">
                <a16:creationId xmlns:a16="http://schemas.microsoft.com/office/drawing/2014/main" id="{92210653-8E80-C0C9-258E-60BF87002ED7}"/>
              </a:ext>
            </a:extLst>
          </p:cNvPr>
          <p:cNvPicPr>
            <a:picLocks noChangeAspect="1"/>
          </p:cNvPicPr>
          <p:nvPr/>
        </p:nvPicPr>
        <p:blipFill>
          <a:blip r:embed="rId3"/>
          <a:stretch>
            <a:fillRect/>
          </a:stretch>
        </p:blipFill>
        <p:spPr>
          <a:xfrm>
            <a:off x="1019445" y="4865532"/>
            <a:ext cx="781050" cy="952500"/>
          </a:xfrm>
          <a:prstGeom prst="rect">
            <a:avLst/>
          </a:prstGeom>
        </p:spPr>
      </p:pic>
      <p:pic>
        <p:nvPicPr>
          <p:cNvPr id="23" name="Picture 22">
            <a:extLst>
              <a:ext uri="{FF2B5EF4-FFF2-40B4-BE49-F238E27FC236}">
                <a16:creationId xmlns:a16="http://schemas.microsoft.com/office/drawing/2014/main" id="{B4F40AC2-AD44-E17B-00A0-8AC36E75798A}"/>
              </a:ext>
            </a:extLst>
          </p:cNvPr>
          <p:cNvPicPr>
            <a:picLocks noChangeAspect="1"/>
          </p:cNvPicPr>
          <p:nvPr/>
        </p:nvPicPr>
        <p:blipFill>
          <a:blip r:embed="rId4"/>
          <a:stretch>
            <a:fillRect/>
          </a:stretch>
        </p:blipFill>
        <p:spPr>
          <a:xfrm>
            <a:off x="4589432" y="1920949"/>
            <a:ext cx="847725" cy="819150"/>
          </a:xfrm>
          <a:prstGeom prst="rect">
            <a:avLst/>
          </a:prstGeom>
        </p:spPr>
      </p:pic>
      <p:sp>
        <p:nvSpPr>
          <p:cNvPr id="25" name="Rectangle: Rounded Corners 24">
            <a:extLst>
              <a:ext uri="{FF2B5EF4-FFF2-40B4-BE49-F238E27FC236}">
                <a16:creationId xmlns:a16="http://schemas.microsoft.com/office/drawing/2014/main" id="{3010B527-547B-25C2-79EE-0B6D6A835249}"/>
              </a:ext>
            </a:extLst>
          </p:cNvPr>
          <p:cNvSpPr/>
          <p:nvPr/>
        </p:nvSpPr>
        <p:spPr>
          <a:xfrm>
            <a:off x="8965874" y="4829150"/>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3BFF84D-834F-B428-608F-E8446B714C91}"/>
              </a:ext>
            </a:extLst>
          </p:cNvPr>
          <p:cNvSpPr txBox="1"/>
          <p:nvPr/>
        </p:nvSpPr>
        <p:spPr>
          <a:xfrm>
            <a:off x="9325192" y="4919191"/>
            <a:ext cx="1200236" cy="276999"/>
          </a:xfrm>
          <a:prstGeom prst="rect">
            <a:avLst/>
          </a:prstGeom>
          <a:noFill/>
        </p:spPr>
        <p:txBody>
          <a:bodyPr wrap="square" rtlCol="0">
            <a:spAutoFit/>
          </a:bodyPr>
          <a:lstStyle/>
          <a:p>
            <a:pPr algn="l"/>
            <a:r>
              <a:rPr lang="en-US" sz="1200" b="1" i="0" dirty="0">
                <a:solidFill>
                  <a:srgbClr val="00D639"/>
                </a:solidFill>
                <a:latin typeface="+mn-lt"/>
                <a:cs typeface="Arial"/>
              </a:rPr>
              <a:t>MVC</a:t>
            </a:r>
            <a:r>
              <a:rPr lang="en-US" sz="1200" i="0" dirty="0">
                <a:solidFill>
                  <a:srgbClr val="004564"/>
                </a:solidFill>
                <a:latin typeface="+mn-lt"/>
                <a:cs typeface="Arial"/>
              </a:rPr>
              <a:t> </a:t>
            </a:r>
            <a:r>
              <a:rPr lang="en-US" sz="1200" b="1" i="0" dirty="0">
                <a:solidFill>
                  <a:srgbClr val="00D639"/>
                </a:solidFill>
                <a:latin typeface="+mn-lt"/>
                <a:cs typeface="Arial"/>
              </a:rPr>
              <a:t>Objects</a:t>
            </a:r>
          </a:p>
        </p:txBody>
      </p:sp>
      <p:pic>
        <p:nvPicPr>
          <p:cNvPr id="28" name="Picture 27">
            <a:extLst>
              <a:ext uri="{FF2B5EF4-FFF2-40B4-BE49-F238E27FC236}">
                <a16:creationId xmlns:a16="http://schemas.microsoft.com/office/drawing/2014/main" id="{6AC1EE0E-F915-9723-1E7F-862CA44C4D08}"/>
              </a:ext>
            </a:extLst>
          </p:cNvPr>
          <p:cNvPicPr>
            <a:picLocks noChangeAspect="1"/>
          </p:cNvPicPr>
          <p:nvPr/>
        </p:nvPicPr>
        <p:blipFill>
          <a:blip r:embed="rId5"/>
          <a:stretch>
            <a:fillRect/>
          </a:stretch>
        </p:blipFill>
        <p:spPr>
          <a:xfrm>
            <a:off x="2763142" y="1565455"/>
            <a:ext cx="933450" cy="647700"/>
          </a:xfrm>
          <a:prstGeom prst="rect">
            <a:avLst/>
          </a:prstGeom>
        </p:spPr>
      </p:pic>
      <p:pic>
        <p:nvPicPr>
          <p:cNvPr id="29" name="Picture 28">
            <a:extLst>
              <a:ext uri="{FF2B5EF4-FFF2-40B4-BE49-F238E27FC236}">
                <a16:creationId xmlns:a16="http://schemas.microsoft.com/office/drawing/2014/main" id="{101AE2BB-73C5-8FFE-B062-6A8650260356}"/>
              </a:ext>
            </a:extLst>
          </p:cNvPr>
          <p:cNvPicPr>
            <a:picLocks noChangeAspect="1"/>
          </p:cNvPicPr>
          <p:nvPr/>
        </p:nvPicPr>
        <p:blipFill>
          <a:blip r:embed="rId6"/>
          <a:stretch>
            <a:fillRect/>
          </a:stretch>
        </p:blipFill>
        <p:spPr>
          <a:xfrm>
            <a:off x="3132193" y="5498944"/>
            <a:ext cx="509313" cy="638175"/>
          </a:xfrm>
          <a:prstGeom prst="rect">
            <a:avLst/>
          </a:prstGeom>
        </p:spPr>
      </p:pic>
      <p:sp>
        <p:nvSpPr>
          <p:cNvPr id="30" name="Rectangle: Rounded Corners 29">
            <a:extLst>
              <a:ext uri="{FF2B5EF4-FFF2-40B4-BE49-F238E27FC236}">
                <a16:creationId xmlns:a16="http://schemas.microsoft.com/office/drawing/2014/main" id="{F4E3288D-47F0-1765-E355-D471845EE2C0}"/>
              </a:ext>
            </a:extLst>
          </p:cNvPr>
          <p:cNvSpPr/>
          <p:nvPr/>
        </p:nvSpPr>
        <p:spPr>
          <a:xfrm>
            <a:off x="4547334" y="5026336"/>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06D161-8201-086B-94C6-363A43A041A3}"/>
              </a:ext>
            </a:extLst>
          </p:cNvPr>
          <p:cNvSpPr txBox="1"/>
          <p:nvPr/>
        </p:nvSpPr>
        <p:spPr>
          <a:xfrm>
            <a:off x="4849521" y="5123825"/>
            <a:ext cx="1465362" cy="276999"/>
          </a:xfrm>
          <a:prstGeom prst="rect">
            <a:avLst/>
          </a:prstGeom>
          <a:noFill/>
        </p:spPr>
        <p:txBody>
          <a:bodyPr wrap="square" rtlCol="0">
            <a:spAutoFit/>
          </a:bodyPr>
          <a:lstStyle/>
          <a:p>
            <a:pPr algn="l"/>
            <a:r>
              <a:rPr lang="en-US" sz="1200" b="1" dirty="0">
                <a:solidFill>
                  <a:srgbClr val="00D639"/>
                </a:solidFill>
                <a:cs typeface="Arial"/>
              </a:rPr>
              <a:t>Business Views</a:t>
            </a:r>
            <a:endParaRPr lang="en-US" sz="1200" b="1" i="0" dirty="0">
              <a:solidFill>
                <a:srgbClr val="00D639"/>
              </a:solidFill>
              <a:latin typeface="+mn-lt"/>
              <a:cs typeface="Arial"/>
            </a:endParaRPr>
          </a:p>
        </p:txBody>
      </p:sp>
      <p:sp>
        <p:nvSpPr>
          <p:cNvPr id="32" name="Rectangle: Rounded Corners 31">
            <a:extLst>
              <a:ext uri="{FF2B5EF4-FFF2-40B4-BE49-F238E27FC236}">
                <a16:creationId xmlns:a16="http://schemas.microsoft.com/office/drawing/2014/main" id="{F69F719E-7DB5-28B7-5765-6FD487A06471}"/>
              </a:ext>
            </a:extLst>
          </p:cNvPr>
          <p:cNvSpPr/>
          <p:nvPr/>
        </p:nvSpPr>
        <p:spPr>
          <a:xfrm>
            <a:off x="5005587" y="3601423"/>
            <a:ext cx="2267961"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66A9151-E387-167C-F128-0ABA9950323E}"/>
              </a:ext>
            </a:extLst>
          </p:cNvPr>
          <p:cNvSpPr txBox="1"/>
          <p:nvPr/>
        </p:nvSpPr>
        <p:spPr>
          <a:xfrm>
            <a:off x="5135499" y="3698912"/>
            <a:ext cx="2138051" cy="276999"/>
          </a:xfrm>
          <a:prstGeom prst="rect">
            <a:avLst/>
          </a:prstGeom>
          <a:noFill/>
        </p:spPr>
        <p:txBody>
          <a:bodyPr wrap="square" rtlCol="0">
            <a:spAutoFit/>
          </a:bodyPr>
          <a:lstStyle/>
          <a:p>
            <a:pPr algn="l"/>
            <a:r>
              <a:rPr lang="en-US" sz="1200" b="1" i="0" dirty="0">
                <a:solidFill>
                  <a:srgbClr val="00D639"/>
                </a:solidFill>
                <a:latin typeface="+mn-lt"/>
                <a:cs typeface="Arial"/>
              </a:rPr>
              <a:t>Lightweight MVC Objects</a:t>
            </a:r>
          </a:p>
        </p:txBody>
      </p:sp>
      <p:sp>
        <p:nvSpPr>
          <p:cNvPr id="34" name="TextBox 33">
            <a:extLst>
              <a:ext uri="{FF2B5EF4-FFF2-40B4-BE49-F238E27FC236}">
                <a16:creationId xmlns:a16="http://schemas.microsoft.com/office/drawing/2014/main" id="{CE4031D3-A454-1F80-C2EC-3399265367E2}"/>
              </a:ext>
            </a:extLst>
          </p:cNvPr>
          <p:cNvSpPr txBox="1"/>
          <p:nvPr/>
        </p:nvSpPr>
        <p:spPr>
          <a:xfrm>
            <a:off x="7289983" y="5499835"/>
            <a:ext cx="4575754" cy="584775"/>
          </a:xfrm>
          <a:prstGeom prst="rect">
            <a:avLst/>
          </a:prstGeom>
          <a:noFill/>
        </p:spPr>
        <p:txBody>
          <a:bodyPr wrap="square" rtlCol="0">
            <a:spAutoFit/>
          </a:bodyPr>
          <a:lstStyle/>
          <a:p>
            <a:pPr defTabSz="412667" hangingPunct="0"/>
            <a:r>
              <a:rPr lang="en-US" sz="1600" kern="0" dirty="0">
                <a:latin typeface="Sage Text" panose="02010503040201060103" pitchFamily="2" charset="0"/>
                <a:cs typeface="Arial"/>
                <a:sym typeface="Arial"/>
              </a:rPr>
              <a:t>APIs are at the heart of Sage 300 and leveraged from multiple clients and technologies</a:t>
            </a:r>
          </a:p>
        </p:txBody>
      </p:sp>
      <p:pic>
        <p:nvPicPr>
          <p:cNvPr id="7" name="Picture 6">
            <a:extLst>
              <a:ext uri="{FF2B5EF4-FFF2-40B4-BE49-F238E27FC236}">
                <a16:creationId xmlns:a16="http://schemas.microsoft.com/office/drawing/2014/main" id="{A3878677-262F-2A11-240D-3C0FADE50CB9}"/>
              </a:ext>
            </a:extLst>
          </p:cNvPr>
          <p:cNvPicPr>
            <a:picLocks noChangeAspect="1"/>
          </p:cNvPicPr>
          <p:nvPr/>
        </p:nvPicPr>
        <p:blipFill>
          <a:blip r:embed="rId7"/>
          <a:stretch>
            <a:fillRect/>
          </a:stretch>
        </p:blipFill>
        <p:spPr>
          <a:xfrm>
            <a:off x="7796060" y="462984"/>
            <a:ext cx="3494706" cy="3225299"/>
          </a:xfrm>
          <a:prstGeom prst="rect">
            <a:avLst/>
          </a:prstGeom>
        </p:spPr>
      </p:pic>
    </p:spTree>
    <p:extLst>
      <p:ext uri="{BB962C8B-B14F-4D97-AF65-F5344CB8AC3E}">
        <p14:creationId xmlns:p14="http://schemas.microsoft.com/office/powerpoint/2010/main" val="2856054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OData Protocol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59</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9" y="1810110"/>
            <a:ext cx="4575754" cy="2677656"/>
          </a:xfrm>
          <a:prstGeom prst="rect">
            <a:avLst/>
          </a:prstGeom>
          <a:noFill/>
        </p:spPr>
        <p:txBody>
          <a:bodyPr wrap="square" rtlCol="0">
            <a:spAutoFit/>
          </a:bodyPr>
          <a:lstStyle/>
          <a:p>
            <a:r>
              <a:rPr lang="en-GB" sz="2000" dirty="0">
                <a:latin typeface="Sage Text" panose="02010503040201060103" pitchFamily="2" charset="0"/>
                <a:cs typeface="Arial"/>
              </a:rPr>
              <a:t>“Open Data Protocol is an open protocol that allows the creation and consumption of queryable and interoperable REST APIs in a simple and standard way.”</a:t>
            </a:r>
          </a:p>
          <a:p>
            <a:endParaRPr lang="en-GB" sz="2000" dirty="0">
              <a:latin typeface="Sage Text" panose="02010503040201060103" pitchFamily="2" charset="0"/>
              <a:cs typeface="Arial"/>
            </a:endParaRPr>
          </a:p>
          <a:p>
            <a:r>
              <a:rPr lang="en-GB" sz="2800" dirty="0">
                <a:solidFill>
                  <a:srgbClr val="00D639"/>
                </a:solidFill>
                <a:latin typeface="Sage Text" panose="02010503040201060103" pitchFamily="2" charset="0"/>
                <a:cs typeface="Arial"/>
              </a:rPr>
              <a:t>https://www.odata.org</a:t>
            </a:r>
          </a:p>
          <a:p>
            <a:endParaRPr lang="en-GB" sz="2000" dirty="0">
              <a:latin typeface="Sage Text" panose="02010503040201060103" pitchFamily="2" charset="0"/>
              <a:cs typeface="Arial"/>
            </a:endParaRPr>
          </a:p>
        </p:txBody>
      </p:sp>
      <p:sp>
        <p:nvSpPr>
          <p:cNvPr id="35" name="TextBox 34">
            <a:extLst>
              <a:ext uri="{FF2B5EF4-FFF2-40B4-BE49-F238E27FC236}">
                <a16:creationId xmlns:a16="http://schemas.microsoft.com/office/drawing/2014/main" id="{8435994F-BFDE-8145-3AA8-3717D0B7CE8A}"/>
              </a:ext>
            </a:extLst>
          </p:cNvPr>
          <p:cNvSpPr txBox="1"/>
          <p:nvPr/>
        </p:nvSpPr>
        <p:spPr>
          <a:xfrm>
            <a:off x="217713" y="4217152"/>
            <a:ext cx="8720821" cy="584775"/>
          </a:xfrm>
          <a:prstGeom prst="rect">
            <a:avLst/>
          </a:prstGeom>
          <a:noFill/>
        </p:spPr>
        <p:txBody>
          <a:bodyPr wrap="square">
            <a:spAutoFit/>
          </a:bodyPr>
          <a:lstStyle/>
          <a:p>
            <a:pPr algn="l"/>
            <a:r>
              <a:rPr lang="en-US" sz="1600" b="1" dirty="0">
                <a:latin typeface="Sage Text" panose="02010503040201060103" pitchFamily="2" charset="0"/>
              </a:rPr>
              <a:t>$skip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/-/SAMLTD/AR/Customers?$skip=100</a:t>
            </a:r>
            <a:endParaRPr lang="en-GB" sz="1600" dirty="0">
              <a:solidFill>
                <a:srgbClr val="00D639"/>
              </a:solidFill>
              <a:latin typeface="Sage Text" panose="02010503040201060103" pitchFamily="2" charset="0"/>
            </a:endParaRPr>
          </a:p>
        </p:txBody>
      </p:sp>
      <p:sp>
        <p:nvSpPr>
          <p:cNvPr id="36" name="TextBox 35">
            <a:extLst>
              <a:ext uri="{FF2B5EF4-FFF2-40B4-BE49-F238E27FC236}">
                <a16:creationId xmlns:a16="http://schemas.microsoft.com/office/drawing/2014/main" id="{7BCA9AF5-0953-0447-F87D-9E1FF52C6141}"/>
              </a:ext>
            </a:extLst>
          </p:cNvPr>
          <p:cNvSpPr txBox="1"/>
          <p:nvPr/>
        </p:nvSpPr>
        <p:spPr>
          <a:xfrm>
            <a:off x="217713" y="4778272"/>
            <a:ext cx="9780363" cy="584775"/>
          </a:xfrm>
          <a:prstGeom prst="rect">
            <a:avLst/>
          </a:prstGeom>
          <a:noFill/>
        </p:spPr>
        <p:txBody>
          <a:bodyPr wrap="square">
            <a:spAutoFit/>
          </a:bodyPr>
          <a:lstStyle/>
          <a:p>
            <a:pPr algn="l"/>
            <a:r>
              <a:rPr lang="en-US" sz="1600" b="1" dirty="0">
                <a:latin typeface="Sage Text" panose="02010503040201060103" pitchFamily="2" charset="0"/>
              </a:rPr>
              <a:t>$top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/-/SAMLTD/AR/Customers?$top=5</a:t>
            </a:r>
            <a:endParaRPr lang="en-GB" sz="1600" dirty="0">
              <a:solidFill>
                <a:srgbClr val="00D639"/>
              </a:solidFill>
              <a:latin typeface="Sage Text" panose="02010503040201060103" pitchFamily="2" charset="0"/>
            </a:endParaRPr>
          </a:p>
        </p:txBody>
      </p:sp>
      <p:sp>
        <p:nvSpPr>
          <p:cNvPr id="37" name="TextBox 36">
            <a:extLst>
              <a:ext uri="{FF2B5EF4-FFF2-40B4-BE49-F238E27FC236}">
                <a16:creationId xmlns:a16="http://schemas.microsoft.com/office/drawing/2014/main" id="{C965F82A-2C62-9471-3B45-F0BADB953501}"/>
              </a:ext>
            </a:extLst>
          </p:cNvPr>
          <p:cNvSpPr txBox="1"/>
          <p:nvPr/>
        </p:nvSpPr>
        <p:spPr>
          <a:xfrm>
            <a:off x="217713" y="5440664"/>
            <a:ext cx="11408229" cy="584775"/>
          </a:xfrm>
          <a:prstGeom prst="rect">
            <a:avLst/>
          </a:prstGeom>
          <a:noFill/>
        </p:spPr>
        <p:txBody>
          <a:bodyPr wrap="square">
            <a:spAutoFit/>
          </a:bodyPr>
          <a:lstStyle/>
          <a:p>
            <a:pPr algn="l"/>
            <a:r>
              <a:rPr lang="en-US" sz="1600" b="1" dirty="0">
                <a:latin typeface="Sage Text" panose="02010503040201060103" pitchFamily="2" charset="0"/>
              </a:rPr>
              <a:t>$filter</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/-/SAMLTD/AR/Customers?$filter=</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ShortName</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 </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eq</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 'BLACK</a:t>
            </a:r>
            <a:r>
              <a:rPr lang="en-GB" sz="1600" dirty="0">
                <a:solidFill>
                  <a:srgbClr val="00D639"/>
                </a:solidFill>
                <a:latin typeface="Sage Text" panose="02010503040201060103" pitchFamily="2" charset="0"/>
              </a:rPr>
              <a:t>‘</a:t>
            </a:r>
          </a:p>
        </p:txBody>
      </p:sp>
      <p:pic>
        <p:nvPicPr>
          <p:cNvPr id="38" name="Picture 37">
            <a:extLst>
              <a:ext uri="{FF2B5EF4-FFF2-40B4-BE49-F238E27FC236}">
                <a16:creationId xmlns:a16="http://schemas.microsoft.com/office/drawing/2014/main" id="{08D2E732-A4DB-40AA-0319-B95548C86CDE}"/>
              </a:ext>
            </a:extLst>
          </p:cNvPr>
          <p:cNvPicPr>
            <a:picLocks noChangeAspect="1"/>
          </p:cNvPicPr>
          <p:nvPr/>
        </p:nvPicPr>
        <p:blipFill>
          <a:blip r:embed="rId7"/>
          <a:stretch>
            <a:fillRect/>
          </a:stretch>
        </p:blipFill>
        <p:spPr>
          <a:xfrm>
            <a:off x="6795861" y="1485900"/>
            <a:ext cx="2486480" cy="2682266"/>
          </a:xfrm>
          <a:prstGeom prst="rect">
            <a:avLst/>
          </a:prstGeom>
        </p:spPr>
      </p:pic>
      <p:sp>
        <p:nvSpPr>
          <p:cNvPr id="39" name="TextBox 38">
            <a:extLst>
              <a:ext uri="{FF2B5EF4-FFF2-40B4-BE49-F238E27FC236}">
                <a16:creationId xmlns:a16="http://schemas.microsoft.com/office/drawing/2014/main" id="{89158848-E682-AFCE-3D54-C9EBEE93BAA2}"/>
              </a:ext>
            </a:extLst>
          </p:cNvPr>
          <p:cNvSpPr txBox="1"/>
          <p:nvPr/>
        </p:nvSpPr>
        <p:spPr>
          <a:xfrm>
            <a:off x="9282341" y="1877786"/>
            <a:ext cx="2385784" cy="830997"/>
          </a:xfrm>
          <a:prstGeom prst="rect">
            <a:avLst/>
          </a:prstGeom>
          <a:noFill/>
        </p:spPr>
        <p:txBody>
          <a:bodyPr wrap="square" rtlCol="0">
            <a:spAutoFit/>
          </a:bodyPr>
          <a:lstStyle/>
          <a:p>
            <a:pPr algn="l"/>
            <a:r>
              <a:rPr lang="en-US" sz="4800" i="0" dirty="0">
                <a:latin typeface="+mn-lt"/>
                <a:cs typeface="Arial"/>
              </a:rPr>
              <a:t>OData</a:t>
            </a:r>
          </a:p>
        </p:txBody>
      </p:sp>
      <p:sp>
        <p:nvSpPr>
          <p:cNvPr id="40" name="TextBox 39">
            <a:extLst>
              <a:ext uri="{FF2B5EF4-FFF2-40B4-BE49-F238E27FC236}">
                <a16:creationId xmlns:a16="http://schemas.microsoft.com/office/drawing/2014/main" id="{F225352B-EECE-1313-D826-1B9E28115F5C}"/>
              </a:ext>
            </a:extLst>
          </p:cNvPr>
          <p:cNvSpPr txBox="1"/>
          <p:nvPr/>
        </p:nvSpPr>
        <p:spPr>
          <a:xfrm>
            <a:off x="9282341" y="2626978"/>
            <a:ext cx="2486480" cy="400110"/>
          </a:xfrm>
          <a:prstGeom prst="rect">
            <a:avLst/>
          </a:prstGeom>
          <a:noFill/>
        </p:spPr>
        <p:txBody>
          <a:bodyPr wrap="square" rtlCol="0">
            <a:spAutoFit/>
          </a:bodyPr>
          <a:lstStyle/>
          <a:p>
            <a:pPr algn="l"/>
            <a:r>
              <a:rPr lang="en-US" sz="2000" i="0" dirty="0">
                <a:latin typeface="+mn-lt"/>
                <a:cs typeface="Arial"/>
              </a:rPr>
              <a:t>Open Data Protocol</a:t>
            </a:r>
          </a:p>
        </p:txBody>
      </p:sp>
    </p:spTree>
    <p:extLst>
      <p:ext uri="{BB962C8B-B14F-4D97-AF65-F5344CB8AC3E}">
        <p14:creationId xmlns:p14="http://schemas.microsoft.com/office/powerpoint/2010/main" val="33363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8" name="Picture 17">
            <a:extLst>
              <a:ext uri="{FF2B5EF4-FFF2-40B4-BE49-F238E27FC236}">
                <a16:creationId xmlns:a16="http://schemas.microsoft.com/office/drawing/2014/main" id="{F771B0C9-B6B8-BFFF-00FE-7EAAAD7A9F5B}"/>
              </a:ext>
            </a:extLst>
          </p:cNvPr>
          <p:cNvPicPr>
            <a:picLocks noChangeAspect="1"/>
          </p:cNvPicPr>
          <p:nvPr/>
        </p:nvPicPr>
        <p:blipFill>
          <a:blip r:embed="rId3"/>
          <a:stretch>
            <a:fillRect/>
          </a:stretch>
        </p:blipFill>
        <p:spPr>
          <a:xfrm>
            <a:off x="2233057" y="1577592"/>
            <a:ext cx="7725886" cy="4527045"/>
          </a:xfrm>
          <a:prstGeom prst="rect">
            <a:avLst/>
          </a:prstGeom>
        </p:spPr>
      </p:pic>
    </p:spTree>
    <p:extLst>
      <p:ext uri="{BB962C8B-B14F-4D97-AF65-F5344CB8AC3E}">
        <p14:creationId xmlns:p14="http://schemas.microsoft.com/office/powerpoint/2010/main" val="250155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Installation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60</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8" y="1810110"/>
            <a:ext cx="4984661" cy="707886"/>
          </a:xfrm>
          <a:prstGeom prst="rect">
            <a:avLst/>
          </a:prstGeom>
          <a:noFill/>
        </p:spPr>
        <p:txBody>
          <a:bodyPr wrap="square" rtlCol="0">
            <a:spAutoFit/>
          </a:bodyPr>
          <a:lstStyle/>
          <a:p>
            <a:r>
              <a:rPr lang="en-GB" sz="2000" dirty="0">
                <a:latin typeface="Sage Text" panose="02010503040201060103" pitchFamily="2" charset="0"/>
                <a:cs typeface="Arial"/>
              </a:rPr>
              <a:t>Installed with the Web Screens</a:t>
            </a:r>
          </a:p>
          <a:p>
            <a:endParaRPr lang="en-GB" sz="2000" dirty="0">
              <a:cs typeface="Arial"/>
            </a:endParaRPr>
          </a:p>
        </p:txBody>
      </p:sp>
      <p:pic>
        <p:nvPicPr>
          <p:cNvPr id="12" name="Picture 11">
            <a:extLst>
              <a:ext uri="{FF2B5EF4-FFF2-40B4-BE49-F238E27FC236}">
                <a16:creationId xmlns:a16="http://schemas.microsoft.com/office/drawing/2014/main" id="{5A596D8D-04B0-5C0A-BBE9-70F426DFF5B5}"/>
              </a:ext>
            </a:extLst>
          </p:cNvPr>
          <p:cNvPicPr>
            <a:picLocks noChangeAspect="1"/>
          </p:cNvPicPr>
          <p:nvPr/>
        </p:nvPicPr>
        <p:blipFill>
          <a:blip r:embed="rId3"/>
          <a:stretch>
            <a:fillRect/>
          </a:stretch>
        </p:blipFill>
        <p:spPr>
          <a:xfrm>
            <a:off x="5833241" y="1004206"/>
            <a:ext cx="5917167" cy="5100117"/>
          </a:xfrm>
          <a:prstGeom prst="rect">
            <a:avLst/>
          </a:prstGeom>
        </p:spPr>
      </p:pic>
      <p:sp>
        <p:nvSpPr>
          <p:cNvPr id="13" name="Arrow: Right 12">
            <a:extLst>
              <a:ext uri="{FF2B5EF4-FFF2-40B4-BE49-F238E27FC236}">
                <a16:creationId xmlns:a16="http://schemas.microsoft.com/office/drawing/2014/main" id="{CA659ECB-523C-B6B3-1765-3964F6F05002}"/>
              </a:ext>
            </a:extLst>
          </p:cNvPr>
          <p:cNvSpPr/>
          <p:nvPr/>
        </p:nvSpPr>
        <p:spPr>
          <a:xfrm rot="10800000">
            <a:off x="7344112" y="3112186"/>
            <a:ext cx="984024"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82C83"/>
              </a:solidFill>
            </a:endParaRPr>
          </a:p>
        </p:txBody>
      </p:sp>
    </p:spTree>
    <p:extLst>
      <p:ext uri="{BB962C8B-B14F-4D97-AF65-F5344CB8AC3E}">
        <p14:creationId xmlns:p14="http://schemas.microsoft.com/office/powerpoint/2010/main" val="66686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Payloads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61</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9098" y="2767280"/>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Friendly Names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 Payloads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Versioned Endpoints</a:t>
            </a:r>
          </a:p>
          <a:p>
            <a:pPr>
              <a:lnSpc>
                <a:spcPct val="150000"/>
              </a:lnSpc>
            </a:pPr>
            <a:endParaRPr lang="en-GB" sz="2000" dirty="0">
              <a:latin typeface="Sage Text" panose="02010503040201060103" pitchFamily="2" charset="0"/>
              <a:cs typeface="Arial"/>
            </a:endParaRPr>
          </a:p>
        </p:txBody>
      </p:sp>
      <p:pic>
        <p:nvPicPr>
          <p:cNvPr id="8" name="Picture 7">
            <a:extLst>
              <a:ext uri="{FF2B5EF4-FFF2-40B4-BE49-F238E27FC236}">
                <a16:creationId xmlns:a16="http://schemas.microsoft.com/office/drawing/2014/main" id="{DC5C4BAD-FF76-4D9F-37F1-A7A500B4F76A}"/>
              </a:ext>
            </a:extLst>
          </p:cNvPr>
          <p:cNvPicPr>
            <a:picLocks noChangeAspect="1"/>
          </p:cNvPicPr>
          <p:nvPr/>
        </p:nvPicPr>
        <p:blipFill>
          <a:blip r:embed="rId3"/>
          <a:stretch>
            <a:fillRect/>
          </a:stretch>
        </p:blipFill>
        <p:spPr>
          <a:xfrm>
            <a:off x="6525363" y="874416"/>
            <a:ext cx="3512017" cy="5109168"/>
          </a:xfrm>
          <a:prstGeom prst="rect">
            <a:avLst/>
          </a:prstGeom>
        </p:spPr>
      </p:pic>
    </p:spTree>
    <p:extLst>
      <p:ext uri="{BB962C8B-B14F-4D97-AF65-F5344CB8AC3E}">
        <p14:creationId xmlns:p14="http://schemas.microsoft.com/office/powerpoint/2010/main" val="213935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OpenAPI (Swagger)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62</a:t>
            </a:fld>
            <a:endParaRPr dirty="0"/>
          </a:p>
        </p:txBody>
      </p:sp>
      <p:sp>
        <p:nvSpPr>
          <p:cNvPr id="14" name="Arrow: Right 13">
            <a:extLst>
              <a:ext uri="{FF2B5EF4-FFF2-40B4-BE49-F238E27FC236}">
                <a16:creationId xmlns:a16="http://schemas.microsoft.com/office/drawing/2014/main" id="{036B8FD1-A65B-F341-D8A6-445092A90964}"/>
              </a:ext>
            </a:extLst>
          </p:cNvPr>
          <p:cNvSpPr/>
          <p:nvPr/>
        </p:nvSpPr>
        <p:spPr>
          <a:xfrm>
            <a:off x="5615349" y="3978811"/>
            <a:ext cx="555173"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6C1708-A340-279F-FCD9-306DEE4F7298}"/>
              </a:ext>
            </a:extLst>
          </p:cNvPr>
          <p:cNvSpPr txBox="1"/>
          <p:nvPr/>
        </p:nvSpPr>
        <p:spPr>
          <a:xfrm>
            <a:off x="908274" y="1716372"/>
            <a:ext cx="4984661" cy="707886"/>
          </a:xfrm>
          <a:prstGeom prst="rect">
            <a:avLst/>
          </a:prstGeom>
          <a:noFill/>
        </p:spPr>
        <p:txBody>
          <a:bodyPr wrap="square" rtlCol="0">
            <a:spAutoFit/>
          </a:bodyPr>
          <a:lstStyle/>
          <a:p>
            <a:r>
              <a:rPr lang="en-GB" sz="2000" dirty="0">
                <a:latin typeface="Sage Text" panose="02010503040201060103" pitchFamily="2" charset="0"/>
                <a:cs typeface="Arial"/>
              </a:rPr>
              <a:t>Sage 300 Web API Landing Page</a:t>
            </a:r>
          </a:p>
          <a:p>
            <a:endParaRPr lang="en-GB" sz="2000" dirty="0">
              <a:cs typeface="Arial"/>
            </a:endParaRPr>
          </a:p>
        </p:txBody>
      </p:sp>
      <p:sp>
        <p:nvSpPr>
          <p:cNvPr id="17" name="TextBox 16">
            <a:extLst>
              <a:ext uri="{FF2B5EF4-FFF2-40B4-BE49-F238E27FC236}">
                <a16:creationId xmlns:a16="http://schemas.microsoft.com/office/drawing/2014/main" id="{0FB1D4F4-7636-01BE-A953-015B69074C12}"/>
              </a:ext>
            </a:extLst>
          </p:cNvPr>
          <p:cNvSpPr txBox="1"/>
          <p:nvPr/>
        </p:nvSpPr>
        <p:spPr>
          <a:xfrm>
            <a:off x="8026411" y="1710822"/>
            <a:ext cx="1901925" cy="707886"/>
          </a:xfrm>
          <a:prstGeom prst="rect">
            <a:avLst/>
          </a:prstGeom>
          <a:noFill/>
        </p:spPr>
        <p:txBody>
          <a:bodyPr wrap="square" rtlCol="0">
            <a:spAutoFit/>
          </a:bodyPr>
          <a:lstStyle/>
          <a:p>
            <a:r>
              <a:rPr lang="en-GB" sz="2000" dirty="0">
                <a:latin typeface="Sage Text" panose="02010503040201060103" pitchFamily="2" charset="0"/>
                <a:cs typeface="Arial"/>
              </a:rPr>
              <a:t>Swagger UI</a:t>
            </a:r>
          </a:p>
          <a:p>
            <a:endParaRPr lang="en-GB" sz="2000" dirty="0">
              <a:cs typeface="Arial"/>
            </a:endParaRPr>
          </a:p>
        </p:txBody>
      </p:sp>
      <p:pic>
        <p:nvPicPr>
          <p:cNvPr id="6" name="Picture 5">
            <a:extLst>
              <a:ext uri="{FF2B5EF4-FFF2-40B4-BE49-F238E27FC236}">
                <a16:creationId xmlns:a16="http://schemas.microsoft.com/office/drawing/2014/main" id="{1ACC68CF-88BB-BB34-1E1E-8314EE251B99}"/>
              </a:ext>
            </a:extLst>
          </p:cNvPr>
          <p:cNvPicPr>
            <a:picLocks noChangeAspect="1"/>
          </p:cNvPicPr>
          <p:nvPr/>
        </p:nvPicPr>
        <p:blipFill>
          <a:blip r:embed="rId3"/>
          <a:stretch>
            <a:fillRect/>
          </a:stretch>
        </p:blipFill>
        <p:spPr>
          <a:xfrm>
            <a:off x="725746" y="2190526"/>
            <a:ext cx="4554808" cy="3928687"/>
          </a:xfrm>
          <a:prstGeom prst="rect">
            <a:avLst/>
          </a:prstGeom>
        </p:spPr>
      </p:pic>
      <p:pic>
        <p:nvPicPr>
          <p:cNvPr id="19" name="Picture 18">
            <a:extLst>
              <a:ext uri="{FF2B5EF4-FFF2-40B4-BE49-F238E27FC236}">
                <a16:creationId xmlns:a16="http://schemas.microsoft.com/office/drawing/2014/main" id="{7A63EFEE-EEE4-1A26-5FAB-9167E7538693}"/>
              </a:ext>
            </a:extLst>
          </p:cNvPr>
          <p:cNvPicPr>
            <a:picLocks noChangeAspect="1"/>
          </p:cNvPicPr>
          <p:nvPr/>
        </p:nvPicPr>
        <p:blipFill>
          <a:blip r:embed="rId4"/>
          <a:stretch>
            <a:fillRect/>
          </a:stretch>
        </p:blipFill>
        <p:spPr>
          <a:xfrm>
            <a:off x="6486894" y="2190526"/>
            <a:ext cx="4979360" cy="3896890"/>
          </a:xfrm>
          <a:prstGeom prst="rect">
            <a:avLst/>
          </a:prstGeom>
        </p:spPr>
      </p:pic>
    </p:spTree>
    <p:extLst>
      <p:ext uri="{BB962C8B-B14F-4D97-AF65-F5344CB8AC3E}">
        <p14:creationId xmlns:p14="http://schemas.microsoft.com/office/powerpoint/2010/main" val="3588878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Coded Access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63</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411479" y="2921168"/>
            <a:ext cx="4984661" cy="14165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Samples and Tutorials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Documentation</a:t>
            </a:r>
          </a:p>
          <a:p>
            <a:pPr>
              <a:lnSpc>
                <a:spcPct val="150000"/>
              </a:lnSpc>
            </a:pPr>
            <a:endParaRPr lang="en-GB" sz="2000" dirty="0">
              <a:latin typeface="Sage Text" panose="02010503040201060103" pitchFamily="2" charset="0"/>
              <a:cs typeface="Arial"/>
            </a:endParaRPr>
          </a:p>
        </p:txBody>
      </p:sp>
      <p:pic>
        <p:nvPicPr>
          <p:cNvPr id="10" name="Picture 9">
            <a:extLst>
              <a:ext uri="{FF2B5EF4-FFF2-40B4-BE49-F238E27FC236}">
                <a16:creationId xmlns:a16="http://schemas.microsoft.com/office/drawing/2014/main" id="{94565CA0-AE53-821D-22FA-C908400FDD71}"/>
              </a:ext>
            </a:extLst>
          </p:cNvPr>
          <p:cNvPicPr>
            <a:picLocks noChangeAspect="1"/>
          </p:cNvPicPr>
          <p:nvPr/>
        </p:nvPicPr>
        <p:blipFill>
          <a:blip r:embed="rId3"/>
          <a:stretch>
            <a:fillRect/>
          </a:stretch>
        </p:blipFill>
        <p:spPr>
          <a:xfrm>
            <a:off x="6192189" y="1202713"/>
            <a:ext cx="4840936" cy="4654972"/>
          </a:xfrm>
          <a:prstGeom prst="rect">
            <a:avLst/>
          </a:prstGeom>
        </p:spPr>
      </p:pic>
    </p:spTree>
    <p:extLst>
      <p:ext uri="{BB962C8B-B14F-4D97-AF65-F5344CB8AC3E}">
        <p14:creationId xmlns:p14="http://schemas.microsoft.com/office/powerpoint/2010/main" val="2085327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Security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64</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253526" y="2489897"/>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Access Rights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Sage 300 Web API Security Group</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ADMIN Access</a:t>
            </a:r>
          </a:p>
          <a:p>
            <a:pPr>
              <a:lnSpc>
                <a:spcPct val="150000"/>
              </a:lnSpc>
            </a:pPr>
            <a:endParaRPr lang="en-GB" sz="2000" dirty="0">
              <a:latin typeface="Sage Text" panose="02010503040201060103" pitchFamily="2" charset="0"/>
              <a:cs typeface="Arial"/>
            </a:endParaRPr>
          </a:p>
        </p:txBody>
      </p:sp>
      <p:pic>
        <p:nvPicPr>
          <p:cNvPr id="5" name="Picture Placeholder 16">
            <a:extLst>
              <a:ext uri="{FF2B5EF4-FFF2-40B4-BE49-F238E27FC236}">
                <a16:creationId xmlns:a16="http://schemas.microsoft.com/office/drawing/2014/main" id="{CC85D90E-760E-B0A8-6E7A-DDD7FC85B39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03968" y="1453045"/>
            <a:ext cx="6730089" cy="3644472"/>
          </a:xfrm>
          <a:prstGeom prst="rect">
            <a:avLst/>
          </a:prstGeom>
        </p:spPr>
      </p:pic>
    </p:spTree>
    <p:extLst>
      <p:ext uri="{BB962C8B-B14F-4D97-AF65-F5344CB8AC3E}">
        <p14:creationId xmlns:p14="http://schemas.microsoft.com/office/powerpoint/2010/main" val="2337868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a:xfrm>
            <a:off x="411477" y="258973"/>
            <a:ext cx="11353799" cy="594360"/>
          </a:xfrm>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65</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3223548889"/>
              </p:ext>
            </p:extLst>
          </p:nvPr>
        </p:nvGraphicFramePr>
        <p:xfrm>
          <a:off x="2907168" y="1138680"/>
          <a:ext cx="6709798" cy="487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6562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86EA7-6A29-3516-1681-C3850E7C8E90}"/>
              </a:ext>
            </a:extLst>
          </p:cNvPr>
          <p:cNvSpPr>
            <a:spLocks noGrp="1"/>
          </p:cNvSpPr>
          <p:nvPr>
            <p:ph type="title"/>
          </p:nvPr>
        </p:nvSpPr>
        <p:spPr>
          <a:xfrm>
            <a:off x="411480" y="356401"/>
            <a:ext cx="5532120" cy="594360"/>
          </a:xfrm>
        </p:spPr>
        <p:txBody>
          <a:bodyPr/>
          <a:lstStyle/>
          <a:p>
            <a:r>
              <a:rPr lang="en-US" dirty="0"/>
              <a:t>Web SDK</a:t>
            </a:r>
          </a:p>
        </p:txBody>
      </p:sp>
      <p:sp>
        <p:nvSpPr>
          <p:cNvPr id="6" name="Subtitle 2">
            <a:extLst>
              <a:ext uri="{FF2B5EF4-FFF2-40B4-BE49-F238E27FC236}">
                <a16:creationId xmlns:a16="http://schemas.microsoft.com/office/drawing/2014/main" id="{0D8B0ACD-1FD2-A964-E777-5A1D769E4357}"/>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11235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015663"/>
          </a:xfrm>
          <a:prstGeom prst="rect">
            <a:avLst/>
          </a:prstGeom>
          <a:noFill/>
        </p:spPr>
        <p:txBody>
          <a:bodyPr wrap="square" rtlCol="0">
            <a:spAutoFit/>
          </a:bodyPr>
          <a:lstStyle/>
          <a:p>
            <a:r>
              <a:rPr lang="en-GB" sz="2000" dirty="0">
                <a:latin typeface="Sage Text" panose="02010503040201060103" pitchFamily="2" charset="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344873" cy="4708981"/>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Business Repository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Repositories, Entity Mappers, Menu Navigation XML, Security Constants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Interfaces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Repository/Service Interfaces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Models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Models, Model Enumerations, etc.</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Resources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Resources (Resx Files)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Services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Services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Web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based upon MVC patterns (Controllers, View Models, JavaScript, Razor Views, Configuration files, and so on</a:t>
            </a:r>
            <a:endParaRPr lang="en-GB" sz="16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F502AE18-4A3C-16C0-3E6A-1788CAA67091}"/>
              </a:ext>
            </a:extLst>
          </p:cNvPr>
          <p:cNvPicPr>
            <a:picLocks noChangeAspect="1"/>
          </p:cNvPicPr>
          <p:nvPr/>
        </p:nvPicPr>
        <p:blipFill>
          <a:blip r:embed="rId3"/>
          <a:stretch>
            <a:fillRect/>
          </a:stretch>
        </p:blipFill>
        <p:spPr>
          <a:xfrm>
            <a:off x="613558" y="2042475"/>
            <a:ext cx="5344873" cy="3671302"/>
          </a:xfrm>
          <a:prstGeom prst="rect">
            <a:avLst/>
          </a:prstGeom>
        </p:spPr>
      </p:pic>
    </p:spTree>
    <p:extLst>
      <p:ext uri="{BB962C8B-B14F-4D97-AF65-F5344CB8AC3E}">
        <p14:creationId xmlns:p14="http://schemas.microsoft.com/office/powerpoint/2010/main" val="1083191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4832092"/>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Generate code in projects based upon code type</a:t>
            </a:r>
          </a:p>
          <a:p>
            <a:pPr marL="285750" lvl="0" indent="-285750">
              <a:buFont typeface="Arial" panose="020B0604020202020204" pitchFamily="34" charset="0"/>
              <a:buChar char="•"/>
            </a:pPr>
            <a:r>
              <a:rPr lang="en-US" dirty="0">
                <a:latin typeface="Sage Text" panose="02010503040201060103" pitchFamily="2" charset="0"/>
                <a:ea typeface="Helvetica Neue"/>
                <a:cs typeface="Helvetica Neue"/>
                <a:sym typeface="Helvetica Neue"/>
              </a:rPr>
              <a:t>Uses Business Views to generate code</a:t>
            </a:r>
            <a:endParaRPr lang="en-US" sz="1800" kern="1200" dirty="0">
              <a:solidFill>
                <a:schemeClr val="tx1"/>
              </a:solidFill>
              <a:effectLst/>
              <a:latin typeface="Sage Text" panose="02010503040201060103" pitchFamily="2" charset="0"/>
              <a:ea typeface="Helvetica Neue"/>
              <a:cs typeface="Helvetica Neue"/>
              <a:sym typeface="Helvetica Neue"/>
            </a:endParaRP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Flat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Simple setup screens using FlatRepository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screens (long running screens usually with a progress meter) using the ProcessRepository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Dynamic Query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Screens without a Business View (i.e., KPI) or where direct SQL Statements are required for performance and uses the DynamicQueryRepository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screens using the ReportRepository class. It uses a model created in the wizard from the selected report to generate code.</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screens using  the HeaderDetailRepository class</a:t>
            </a: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CE81B6EA-7C94-9814-CFFE-DBF8A21D5083}"/>
              </a:ext>
            </a:extLst>
          </p:cNvPr>
          <p:cNvPicPr>
            <a:picLocks noChangeAspect="1"/>
          </p:cNvPicPr>
          <p:nvPr/>
        </p:nvPicPr>
        <p:blipFill>
          <a:blip r:embed="rId3"/>
          <a:stretch>
            <a:fillRect/>
          </a:stretch>
        </p:blipFill>
        <p:spPr>
          <a:xfrm>
            <a:off x="613556" y="2053711"/>
            <a:ext cx="5325971" cy="3518120"/>
          </a:xfrm>
          <a:prstGeom prst="rect">
            <a:avLst/>
          </a:prstGeom>
        </p:spPr>
      </p:pic>
    </p:spTree>
    <p:extLst>
      <p:ext uri="{BB962C8B-B14F-4D97-AF65-F5344CB8AC3E}">
        <p14:creationId xmlns:p14="http://schemas.microsoft.com/office/powerpoint/2010/main" val="335718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815C7F0-CFA7-125F-FA6D-849B67D8CB3D}"/>
              </a:ext>
            </a:extLst>
          </p:cNvPr>
          <p:cNvPicPr>
            <a:picLocks noChangeAspect="1"/>
          </p:cNvPicPr>
          <p:nvPr/>
        </p:nvPicPr>
        <p:blipFill>
          <a:blip r:embed="rId3"/>
          <a:stretch>
            <a:fillRect/>
          </a:stretch>
        </p:blipFill>
        <p:spPr>
          <a:xfrm>
            <a:off x="8600824" y="2207137"/>
            <a:ext cx="3088764" cy="568049"/>
          </a:xfrm>
          <a:prstGeom prst="rect">
            <a:avLst/>
          </a:prstGeom>
        </p:spPr>
      </p:pic>
      <p:pic>
        <p:nvPicPr>
          <p:cNvPr id="10" name="Picture 9">
            <a:extLst>
              <a:ext uri="{FF2B5EF4-FFF2-40B4-BE49-F238E27FC236}">
                <a16:creationId xmlns:a16="http://schemas.microsoft.com/office/drawing/2014/main" id="{A239AF3F-E609-AA4D-3706-DF237FE6713B}"/>
              </a:ext>
            </a:extLst>
          </p:cNvPr>
          <p:cNvPicPr>
            <a:picLocks noChangeAspect="1"/>
          </p:cNvPicPr>
          <p:nvPr/>
        </p:nvPicPr>
        <p:blipFill>
          <a:blip r:embed="rId4"/>
          <a:stretch>
            <a:fillRect/>
          </a:stretch>
        </p:blipFill>
        <p:spPr>
          <a:xfrm>
            <a:off x="2886214" y="3920429"/>
            <a:ext cx="1775134" cy="690329"/>
          </a:xfrm>
          <a:prstGeom prst="rect">
            <a:avLst/>
          </a:prstGeom>
        </p:spPr>
      </p:pic>
      <p:pic>
        <p:nvPicPr>
          <p:cNvPr id="11" name="Picture 10">
            <a:extLst>
              <a:ext uri="{FF2B5EF4-FFF2-40B4-BE49-F238E27FC236}">
                <a16:creationId xmlns:a16="http://schemas.microsoft.com/office/drawing/2014/main" id="{65FFEEA6-4876-B802-624D-43A6B9ED0D98}"/>
              </a:ext>
            </a:extLst>
          </p:cNvPr>
          <p:cNvPicPr>
            <a:picLocks noChangeAspect="1"/>
          </p:cNvPicPr>
          <p:nvPr/>
        </p:nvPicPr>
        <p:blipFill>
          <a:blip r:embed="rId5"/>
          <a:stretch>
            <a:fillRect/>
          </a:stretch>
        </p:blipFill>
        <p:spPr>
          <a:xfrm>
            <a:off x="759089" y="5134735"/>
            <a:ext cx="1314063" cy="848120"/>
          </a:xfrm>
          <a:prstGeom prst="rect">
            <a:avLst/>
          </a:prstGeom>
        </p:spPr>
      </p:pic>
      <p:pic>
        <p:nvPicPr>
          <p:cNvPr id="12" name="Picture 11">
            <a:extLst>
              <a:ext uri="{FF2B5EF4-FFF2-40B4-BE49-F238E27FC236}">
                <a16:creationId xmlns:a16="http://schemas.microsoft.com/office/drawing/2014/main" id="{D9858D9A-6FEF-4D05-136E-34BB6E52EF3A}"/>
              </a:ext>
            </a:extLst>
          </p:cNvPr>
          <p:cNvPicPr>
            <a:picLocks noChangeAspect="1"/>
          </p:cNvPicPr>
          <p:nvPr/>
        </p:nvPicPr>
        <p:blipFill>
          <a:blip r:embed="rId6"/>
          <a:stretch>
            <a:fillRect/>
          </a:stretch>
        </p:blipFill>
        <p:spPr>
          <a:xfrm>
            <a:off x="9563176" y="3920429"/>
            <a:ext cx="2141148" cy="529273"/>
          </a:xfrm>
          <a:prstGeom prst="rect">
            <a:avLst/>
          </a:prstGeom>
        </p:spPr>
      </p:pic>
      <p:pic>
        <p:nvPicPr>
          <p:cNvPr id="13" name="Picture 12">
            <a:extLst>
              <a:ext uri="{FF2B5EF4-FFF2-40B4-BE49-F238E27FC236}">
                <a16:creationId xmlns:a16="http://schemas.microsoft.com/office/drawing/2014/main" id="{F4DFE7F5-9E4C-98B5-B7DA-79EDC405C744}"/>
              </a:ext>
            </a:extLst>
          </p:cNvPr>
          <p:cNvPicPr>
            <a:picLocks noChangeAspect="1"/>
          </p:cNvPicPr>
          <p:nvPr/>
        </p:nvPicPr>
        <p:blipFill>
          <a:blip r:embed="rId7"/>
          <a:stretch>
            <a:fillRect/>
          </a:stretch>
        </p:blipFill>
        <p:spPr>
          <a:xfrm>
            <a:off x="5472100" y="1728757"/>
            <a:ext cx="2833462" cy="1356869"/>
          </a:xfrm>
          <a:prstGeom prst="rect">
            <a:avLst/>
          </a:prstGeom>
        </p:spPr>
      </p:pic>
      <p:pic>
        <p:nvPicPr>
          <p:cNvPr id="14" name="Picture 13">
            <a:extLst>
              <a:ext uri="{FF2B5EF4-FFF2-40B4-BE49-F238E27FC236}">
                <a16:creationId xmlns:a16="http://schemas.microsoft.com/office/drawing/2014/main" id="{FD2A9F4D-E9B5-8D9D-A2E5-08340C4987B3}"/>
              </a:ext>
            </a:extLst>
          </p:cNvPr>
          <p:cNvPicPr>
            <a:picLocks noChangeAspect="1"/>
          </p:cNvPicPr>
          <p:nvPr/>
        </p:nvPicPr>
        <p:blipFill>
          <a:blip r:embed="rId8"/>
          <a:stretch>
            <a:fillRect/>
          </a:stretch>
        </p:blipFill>
        <p:spPr>
          <a:xfrm>
            <a:off x="2598751" y="2129795"/>
            <a:ext cx="2578087" cy="1095315"/>
          </a:xfrm>
          <a:prstGeom prst="rect">
            <a:avLst/>
          </a:prstGeom>
        </p:spPr>
      </p:pic>
      <p:pic>
        <p:nvPicPr>
          <p:cNvPr id="15" name="Picture 14">
            <a:extLst>
              <a:ext uri="{FF2B5EF4-FFF2-40B4-BE49-F238E27FC236}">
                <a16:creationId xmlns:a16="http://schemas.microsoft.com/office/drawing/2014/main" id="{C882FF01-BE21-FA6A-5C97-B9027DF04A46}"/>
              </a:ext>
            </a:extLst>
          </p:cNvPr>
          <p:cNvPicPr>
            <a:picLocks noChangeAspect="1"/>
          </p:cNvPicPr>
          <p:nvPr/>
        </p:nvPicPr>
        <p:blipFill>
          <a:blip r:embed="rId9"/>
          <a:stretch>
            <a:fillRect/>
          </a:stretch>
        </p:blipFill>
        <p:spPr>
          <a:xfrm>
            <a:off x="446598" y="1820426"/>
            <a:ext cx="1856891" cy="1714054"/>
          </a:xfrm>
          <a:prstGeom prst="rect">
            <a:avLst/>
          </a:prstGeom>
        </p:spPr>
      </p:pic>
      <p:pic>
        <p:nvPicPr>
          <p:cNvPr id="16" name="Picture 15">
            <a:extLst>
              <a:ext uri="{FF2B5EF4-FFF2-40B4-BE49-F238E27FC236}">
                <a16:creationId xmlns:a16="http://schemas.microsoft.com/office/drawing/2014/main" id="{39A397E7-4867-3923-6BF2-C7C45D968E85}"/>
              </a:ext>
            </a:extLst>
          </p:cNvPr>
          <p:cNvPicPr>
            <a:picLocks noChangeAspect="1"/>
          </p:cNvPicPr>
          <p:nvPr/>
        </p:nvPicPr>
        <p:blipFill>
          <a:blip r:embed="rId10"/>
          <a:stretch>
            <a:fillRect/>
          </a:stretch>
        </p:blipFill>
        <p:spPr>
          <a:xfrm>
            <a:off x="5962649" y="3905908"/>
            <a:ext cx="2228850" cy="704850"/>
          </a:xfrm>
          <a:prstGeom prst="rect">
            <a:avLst/>
          </a:prstGeom>
        </p:spPr>
      </p:pic>
      <p:pic>
        <p:nvPicPr>
          <p:cNvPr id="17" name="Picture 16">
            <a:extLst>
              <a:ext uri="{FF2B5EF4-FFF2-40B4-BE49-F238E27FC236}">
                <a16:creationId xmlns:a16="http://schemas.microsoft.com/office/drawing/2014/main" id="{77635B89-1511-6459-CF5F-12683029FA9C}"/>
              </a:ext>
            </a:extLst>
          </p:cNvPr>
          <p:cNvPicPr>
            <a:picLocks noChangeAspect="1"/>
          </p:cNvPicPr>
          <p:nvPr/>
        </p:nvPicPr>
        <p:blipFill>
          <a:blip r:embed="rId11"/>
          <a:stretch>
            <a:fillRect/>
          </a:stretch>
        </p:blipFill>
        <p:spPr>
          <a:xfrm>
            <a:off x="487676" y="4055452"/>
            <a:ext cx="1866900" cy="666750"/>
          </a:xfrm>
          <a:prstGeom prst="rect">
            <a:avLst/>
          </a:prstGeom>
        </p:spPr>
      </p:pic>
      <p:pic>
        <p:nvPicPr>
          <p:cNvPr id="18" name="Picture 17">
            <a:extLst>
              <a:ext uri="{FF2B5EF4-FFF2-40B4-BE49-F238E27FC236}">
                <a16:creationId xmlns:a16="http://schemas.microsoft.com/office/drawing/2014/main" id="{2A2698C5-286C-4C28-02A1-F05048D080EC}"/>
              </a:ext>
            </a:extLst>
          </p:cNvPr>
          <p:cNvPicPr>
            <a:picLocks noChangeAspect="1"/>
          </p:cNvPicPr>
          <p:nvPr/>
        </p:nvPicPr>
        <p:blipFill>
          <a:blip r:embed="rId12"/>
          <a:stretch>
            <a:fillRect/>
          </a:stretch>
        </p:blipFill>
        <p:spPr>
          <a:xfrm>
            <a:off x="3526131" y="5176395"/>
            <a:ext cx="495300" cy="542925"/>
          </a:xfrm>
          <a:prstGeom prst="rect">
            <a:avLst/>
          </a:prstGeom>
        </p:spPr>
      </p:pic>
    </p:spTree>
    <p:extLst>
      <p:ext uri="{BB962C8B-B14F-4D97-AF65-F5344CB8AC3E}">
        <p14:creationId xmlns:p14="http://schemas.microsoft.com/office/powerpoint/2010/main" val="769527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UI Layout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328164" y="2028232"/>
            <a:ext cx="5724881" cy="28015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Wizard for generating UI widgets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Drag and drop model properties on palette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Create tabs and buttons and grids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labels, textboxes, checkboxes, dropdowns, radio buttons, finders, etc.</a:t>
            </a:r>
          </a:p>
          <a:p>
            <a:pPr marL="285750" lvl="0" indent="-285750">
              <a:lnSpc>
                <a:spcPct val="150000"/>
              </a:lnSpc>
              <a:buFont typeface="Arial" panose="020B0604020202020204" pitchFamily="34" charset="0"/>
              <a:buChar char="•"/>
            </a:pPr>
            <a:endParaRPr lang="en-GB" sz="20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3E8BE3FE-D09A-2B82-71BA-C0EBDE22D3BA}"/>
              </a:ext>
            </a:extLst>
          </p:cNvPr>
          <p:cNvPicPr>
            <a:picLocks noChangeAspect="1"/>
          </p:cNvPicPr>
          <p:nvPr/>
        </p:nvPicPr>
        <p:blipFill>
          <a:blip r:embed="rId3"/>
          <a:stretch>
            <a:fillRect/>
          </a:stretch>
        </p:blipFill>
        <p:spPr>
          <a:xfrm>
            <a:off x="677607" y="2053710"/>
            <a:ext cx="5297456" cy="3518119"/>
          </a:xfrm>
          <a:prstGeom prst="rect">
            <a:avLst/>
          </a:prstGeom>
        </p:spPr>
      </p:pic>
    </p:spTree>
    <p:extLst>
      <p:ext uri="{BB962C8B-B14F-4D97-AF65-F5344CB8AC3E}">
        <p14:creationId xmlns:p14="http://schemas.microsoft.com/office/powerpoint/2010/main" val="286324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 Definition Generator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1582774"/>
            <a:ext cx="5724881" cy="1169551"/>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Sage Text" panose="02010503040201060103" pitchFamily="2" charset="0"/>
                <a:cs typeface="Arial"/>
              </a:rPr>
              <a:t>Create and modify finder definitions</a:t>
            </a:r>
          </a:p>
          <a:p>
            <a:pPr marL="285750" indent="-285750">
              <a:buFont typeface="Arial" panose="020B0604020202020204" pitchFamily="34" charset="0"/>
              <a:buChar char="•"/>
            </a:pPr>
            <a:r>
              <a:rPr lang="en-GB" dirty="0">
                <a:latin typeface="Sage Text" panose="02010503040201060103" pitchFamily="2" charset="0"/>
                <a:cs typeface="Arial"/>
              </a:rPr>
              <a:t>Prerequisite for selecting finder definition in Code Generation Wizard</a:t>
            </a:r>
            <a:endParaRPr lang="en-GB" sz="1800" dirty="0">
              <a:latin typeface="Sage Text" panose="02010503040201060103" pitchFamily="2" charset="0"/>
              <a:cs typeface="Arial"/>
            </a:endParaRP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7ACF3BE7-10F9-9FA8-7D25-9DB8F405A987}"/>
              </a:ext>
            </a:extLst>
          </p:cNvPr>
          <p:cNvPicPr>
            <a:picLocks noChangeAspect="1"/>
          </p:cNvPicPr>
          <p:nvPr/>
        </p:nvPicPr>
        <p:blipFill>
          <a:blip r:embed="rId3"/>
          <a:stretch>
            <a:fillRect/>
          </a:stretch>
        </p:blipFill>
        <p:spPr>
          <a:xfrm>
            <a:off x="882523" y="1577592"/>
            <a:ext cx="4887624" cy="4579911"/>
          </a:xfrm>
          <a:prstGeom prst="rect">
            <a:avLst/>
          </a:prstGeom>
        </p:spPr>
      </p:pic>
      <p:pic>
        <p:nvPicPr>
          <p:cNvPr id="9" name="Picture 8">
            <a:extLst>
              <a:ext uri="{FF2B5EF4-FFF2-40B4-BE49-F238E27FC236}">
                <a16:creationId xmlns:a16="http://schemas.microsoft.com/office/drawing/2014/main" id="{68FADF11-C494-3081-A2C8-C8492EBA4EAB}"/>
              </a:ext>
            </a:extLst>
          </p:cNvPr>
          <p:cNvPicPr>
            <a:picLocks noChangeAspect="1"/>
          </p:cNvPicPr>
          <p:nvPr/>
        </p:nvPicPr>
        <p:blipFill>
          <a:blip r:embed="rId4"/>
          <a:stretch>
            <a:fillRect/>
          </a:stretch>
        </p:blipFill>
        <p:spPr>
          <a:xfrm>
            <a:off x="7038656" y="2672726"/>
            <a:ext cx="3720388" cy="3344591"/>
          </a:xfrm>
          <a:prstGeom prst="rect">
            <a:avLst/>
          </a:prstGeom>
        </p:spPr>
      </p:pic>
    </p:spTree>
    <p:extLst>
      <p:ext uri="{BB962C8B-B14F-4D97-AF65-F5344CB8AC3E}">
        <p14:creationId xmlns:p14="http://schemas.microsoft.com/office/powerpoint/2010/main" val="43336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Language Resource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7919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new language resources for languages other than the supported languages</a:t>
            </a:r>
          </a:p>
          <a:p>
            <a:pPr marL="742950" lvl="1" indent="-285750">
              <a:lnSpc>
                <a:spcPct val="150000"/>
              </a:lnSpc>
              <a:buFont typeface="Arial" panose="020B0604020202020204" pitchFamily="34" charset="0"/>
              <a:buChar char="•"/>
            </a:pPr>
            <a:r>
              <a:rPr lang="en-GB" dirty="0">
                <a:latin typeface="Sage Text" panose="02010503040201060103" pitchFamily="2" charset="0"/>
                <a:cs typeface="Arial"/>
              </a:rPr>
              <a:t>English, Spanish, French, Chinese Simplified, Chinese Traditional</a:t>
            </a:r>
          </a:p>
        </p:txBody>
      </p:sp>
      <p:pic>
        <p:nvPicPr>
          <p:cNvPr id="6" name="Picture 5">
            <a:extLst>
              <a:ext uri="{FF2B5EF4-FFF2-40B4-BE49-F238E27FC236}">
                <a16:creationId xmlns:a16="http://schemas.microsoft.com/office/drawing/2014/main" id="{770ABCB2-4416-84FA-D58F-B011D0AB6584}"/>
              </a:ext>
            </a:extLst>
          </p:cNvPr>
          <p:cNvPicPr>
            <a:picLocks noChangeAspect="1"/>
          </p:cNvPicPr>
          <p:nvPr/>
        </p:nvPicPr>
        <p:blipFill>
          <a:blip r:embed="rId3"/>
          <a:stretch>
            <a:fillRect/>
          </a:stretch>
        </p:blipFill>
        <p:spPr>
          <a:xfrm>
            <a:off x="882522" y="1582774"/>
            <a:ext cx="4461373" cy="4573071"/>
          </a:xfrm>
          <a:prstGeom prst="rect">
            <a:avLst/>
          </a:prstGeom>
        </p:spPr>
      </p:pic>
    </p:spTree>
    <p:extLst>
      <p:ext uri="{BB962C8B-B14F-4D97-AF65-F5344CB8AC3E}">
        <p14:creationId xmlns:p14="http://schemas.microsoft.com/office/powerpoint/2010/main" val="2979942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73</a:t>
            </a:fld>
            <a:endParaRPr dirty="0"/>
          </a:p>
        </p:txBody>
      </p:sp>
      <p:pic>
        <p:nvPicPr>
          <p:cNvPr id="7" name="Picture 6">
            <a:extLst>
              <a:ext uri="{FF2B5EF4-FFF2-40B4-BE49-F238E27FC236}">
                <a16:creationId xmlns:a16="http://schemas.microsoft.com/office/drawing/2014/main" id="{8AC55C1D-C4AB-0AE0-F0B2-DBD10C9D6720}"/>
              </a:ext>
            </a:extLst>
          </p:cNvPr>
          <p:cNvPicPr>
            <a:picLocks noChangeAspect="1"/>
          </p:cNvPicPr>
          <p:nvPr/>
        </p:nvPicPr>
        <p:blipFill>
          <a:blip r:embed="rId3"/>
          <a:stretch>
            <a:fillRect/>
          </a:stretch>
        </p:blipFill>
        <p:spPr>
          <a:xfrm>
            <a:off x="882522" y="1973359"/>
            <a:ext cx="4426429" cy="2911281"/>
          </a:xfrm>
          <a:prstGeom prst="rect">
            <a:avLst/>
          </a:prstGeom>
        </p:spPr>
      </p:pic>
      <p:pic>
        <p:nvPicPr>
          <p:cNvPr id="10" name="Picture 9">
            <a:extLst>
              <a:ext uri="{FF2B5EF4-FFF2-40B4-BE49-F238E27FC236}">
                <a16:creationId xmlns:a16="http://schemas.microsoft.com/office/drawing/2014/main" id="{AF38AEBB-0A1D-D04C-ED08-AF06D82FA8B8}"/>
              </a:ext>
            </a:extLst>
          </p:cNvPr>
          <p:cNvPicPr>
            <a:picLocks noChangeAspect="1"/>
          </p:cNvPicPr>
          <p:nvPr/>
        </p:nvPicPr>
        <p:blipFill>
          <a:blip r:embed="rId4"/>
          <a:stretch>
            <a:fillRect/>
          </a:stretch>
        </p:blipFill>
        <p:spPr>
          <a:xfrm>
            <a:off x="6613799" y="1973359"/>
            <a:ext cx="3848362" cy="2913537"/>
          </a:xfrm>
          <a:prstGeom prst="rect">
            <a:avLst/>
          </a:prstGeom>
        </p:spPr>
      </p:pic>
      <p:sp>
        <p:nvSpPr>
          <p:cNvPr id="11" name="TextBox 10">
            <a:extLst>
              <a:ext uri="{FF2B5EF4-FFF2-40B4-BE49-F238E27FC236}">
                <a16:creationId xmlns:a16="http://schemas.microsoft.com/office/drawing/2014/main" id="{81A6351C-8198-1747-1EA6-587B7A8C0A32}"/>
              </a:ext>
            </a:extLst>
          </p:cNvPr>
          <p:cNvSpPr txBox="1"/>
          <p:nvPr/>
        </p:nvSpPr>
        <p:spPr>
          <a:xfrm>
            <a:off x="882522" y="5065135"/>
            <a:ext cx="442642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Standalone executable</a:t>
            </a:r>
          </a:p>
          <a:p>
            <a:pPr marL="285750" indent="-285750">
              <a:buFont typeface="Arial" panose="020B0604020202020204" pitchFamily="34" charset="0"/>
              <a:buChar char="•"/>
            </a:pPr>
            <a:r>
              <a:rPr lang="en-GB" sz="1600" dirty="0">
                <a:latin typeface="Sage Text" panose="02010503040201060103" pitchFamily="2" charset="0"/>
                <a:cs typeface="Arial"/>
              </a:rPr>
              <a:t>Does not require Visual Studio to establish base customization</a:t>
            </a:r>
          </a:p>
        </p:txBody>
      </p:sp>
      <p:sp>
        <p:nvSpPr>
          <p:cNvPr id="12" name="TextBox 11">
            <a:extLst>
              <a:ext uri="{FF2B5EF4-FFF2-40B4-BE49-F238E27FC236}">
                <a16:creationId xmlns:a16="http://schemas.microsoft.com/office/drawing/2014/main" id="{07F9049E-6FD4-F1F0-850C-F4E87EA9187E}"/>
              </a:ext>
            </a:extLst>
          </p:cNvPr>
          <p:cNvSpPr txBox="1"/>
          <p:nvPr/>
        </p:nvSpPr>
        <p:spPr>
          <a:xfrm>
            <a:off x="6606696" y="5069402"/>
            <a:ext cx="5158582"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Visual Studio add-in and uses manifest established in standalone wizard</a:t>
            </a:r>
          </a:p>
          <a:p>
            <a:pPr marL="285750" indent="-285750">
              <a:buFont typeface="Arial" panose="020B0604020202020204" pitchFamily="34" charset="0"/>
              <a:buChar char="•"/>
            </a:pPr>
            <a:r>
              <a:rPr lang="en-GB" sz="1600" dirty="0">
                <a:latin typeface="Sage Text" panose="02010503040201060103" pitchFamily="2" charset="0"/>
                <a:cs typeface="Arial"/>
              </a:rPr>
              <a:t>Required if endpoint for customization is required</a:t>
            </a:r>
          </a:p>
          <a:p>
            <a:pPr marL="285750" indent="-285750">
              <a:buFont typeface="Arial" panose="020B0604020202020204" pitchFamily="34" charset="0"/>
              <a:buChar char="•"/>
            </a:pPr>
            <a:r>
              <a:rPr lang="en-GB" sz="1600" dirty="0">
                <a:latin typeface="Sage Text" panose="02010503040201060103" pitchFamily="2" charset="0"/>
                <a:cs typeface="Arial"/>
              </a:rPr>
              <a:t>Modifies manifest established in standalone wizard</a:t>
            </a:r>
          </a:p>
        </p:txBody>
      </p:sp>
    </p:spTree>
    <p:extLst>
      <p:ext uri="{BB962C8B-B14F-4D97-AF65-F5344CB8AC3E}">
        <p14:creationId xmlns:p14="http://schemas.microsoft.com/office/powerpoint/2010/main" val="466613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Upgrade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Upgrades solution and projects from a previous release to current release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Manual steps may be required and are documented if wizard is unable to perform an upgrade step</a:t>
            </a:r>
          </a:p>
        </p:txBody>
      </p:sp>
      <p:pic>
        <p:nvPicPr>
          <p:cNvPr id="7" name="Picture 6">
            <a:extLst>
              <a:ext uri="{FF2B5EF4-FFF2-40B4-BE49-F238E27FC236}">
                <a16:creationId xmlns:a16="http://schemas.microsoft.com/office/drawing/2014/main" id="{5C57A0FF-DC8E-7059-D59B-AA1C15869831}"/>
              </a:ext>
            </a:extLst>
          </p:cNvPr>
          <p:cNvPicPr>
            <a:picLocks noChangeAspect="1"/>
          </p:cNvPicPr>
          <p:nvPr/>
        </p:nvPicPr>
        <p:blipFill>
          <a:blip r:embed="rId3"/>
          <a:stretch>
            <a:fillRect/>
          </a:stretch>
        </p:blipFill>
        <p:spPr>
          <a:xfrm>
            <a:off x="882521" y="1582773"/>
            <a:ext cx="5157875" cy="4511239"/>
          </a:xfrm>
          <a:prstGeom prst="rect">
            <a:avLst/>
          </a:prstGeom>
        </p:spPr>
      </p:pic>
    </p:spTree>
    <p:extLst>
      <p:ext uri="{BB962C8B-B14F-4D97-AF65-F5344CB8AC3E}">
        <p14:creationId xmlns:p14="http://schemas.microsoft.com/office/powerpoint/2010/main" val="1624038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 Field Attribute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75</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Adds ‘ViewField’ attribute to model’s public properties</a:t>
            </a:r>
          </a:p>
          <a:p>
            <a:pPr marL="285750" indent="-285750">
              <a:buFont typeface="Arial" panose="020B0604020202020204" pitchFamily="34" charset="0"/>
              <a:buChar char="•"/>
            </a:pPr>
            <a:r>
              <a:rPr lang="en-GB" sz="2000" dirty="0">
                <a:latin typeface="Sage Text" panose="02010503040201060103" pitchFamily="2" charset="0"/>
                <a:cs typeface="Arial"/>
              </a:rPr>
              <a:t>Hydrates attribute properties from underlying business view’s fields</a:t>
            </a:r>
          </a:p>
          <a:p>
            <a:pPr marL="285750" indent="-285750">
              <a:buFont typeface="Arial" panose="020B0604020202020204" pitchFamily="34" charset="0"/>
              <a:buChar char="•"/>
            </a:pPr>
            <a:r>
              <a:rPr lang="en-GB" sz="2000" dirty="0">
                <a:latin typeface="Sage Text" panose="02010503040201060103" pitchFamily="2" charset="0"/>
                <a:cs typeface="Arial"/>
              </a:rPr>
              <a:t>Used by JavaScript developers to leverage framework helpers for assigned model property values</a:t>
            </a:r>
          </a:p>
          <a:p>
            <a:pPr marL="285750" indent="-285750">
              <a:buFont typeface="Arial" panose="020B0604020202020204" pitchFamily="34" charset="0"/>
              <a:buChar char="•"/>
            </a:pPr>
            <a:r>
              <a:rPr lang="en-GB" sz="2000" dirty="0">
                <a:latin typeface="Sage Text" panose="02010503040201060103" pitchFamily="2" charset="0"/>
                <a:cs typeface="Arial"/>
              </a:rPr>
              <a:t>To be leveraged in the future by new HTML Helpers which will reduce CSHTML code </a:t>
            </a:r>
          </a:p>
        </p:txBody>
      </p:sp>
      <p:pic>
        <p:nvPicPr>
          <p:cNvPr id="6" name="Picture 5">
            <a:extLst>
              <a:ext uri="{FF2B5EF4-FFF2-40B4-BE49-F238E27FC236}">
                <a16:creationId xmlns:a16="http://schemas.microsoft.com/office/drawing/2014/main" id="{3BDADFFD-6170-8308-3587-4AFEE55A59F3}"/>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3278562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How To</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Tutorials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Interface</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463061924"/>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820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Resources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77</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9C6813E-56AD-9E50-E330-7D0008162C11}"/>
              </a:ext>
            </a:extLst>
          </p:cNvPr>
          <p:cNvSpPr txBox="1"/>
          <p:nvPr/>
        </p:nvSpPr>
        <p:spPr>
          <a:xfrm>
            <a:off x="629392" y="2365641"/>
            <a:ext cx="4857008" cy="14165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Resource files included in the SDK</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Can be leveraged by Language Resource Wizard</a:t>
            </a:r>
          </a:p>
        </p:txBody>
      </p:sp>
    </p:spTree>
    <p:extLst>
      <p:ext uri="{BB962C8B-B14F-4D97-AF65-F5344CB8AC3E}">
        <p14:creationId xmlns:p14="http://schemas.microsoft.com/office/powerpoint/2010/main" val="1486836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78</a:t>
            </a:fld>
            <a:endParaRPr dirty="0"/>
          </a:p>
        </p:txBody>
      </p:sp>
      <p:pic>
        <p:nvPicPr>
          <p:cNvPr id="6" name="Picture 5">
            <a:extLst>
              <a:ext uri="{FF2B5EF4-FFF2-40B4-BE49-F238E27FC236}">
                <a16:creationId xmlns:a16="http://schemas.microsoft.com/office/drawing/2014/main" id="{9E37954C-745E-B2F6-C071-29760132FAC6}"/>
              </a:ext>
            </a:extLst>
          </p:cNvPr>
          <p:cNvPicPr>
            <a:picLocks noChangeAspect="1"/>
          </p:cNvPicPr>
          <p:nvPr/>
        </p:nvPicPr>
        <p:blipFill>
          <a:blip r:embed="rId3"/>
          <a:stretch>
            <a:fillRect/>
          </a:stretch>
        </p:blipFill>
        <p:spPr>
          <a:xfrm>
            <a:off x="4263466" y="4200655"/>
            <a:ext cx="2943428" cy="1856079"/>
          </a:xfrm>
          <a:prstGeom prst="rect">
            <a:avLst/>
          </a:prstGeom>
        </p:spPr>
      </p:pic>
      <p:pic>
        <p:nvPicPr>
          <p:cNvPr id="7" name="Picture 6">
            <a:extLst>
              <a:ext uri="{FF2B5EF4-FFF2-40B4-BE49-F238E27FC236}">
                <a16:creationId xmlns:a16="http://schemas.microsoft.com/office/drawing/2014/main" id="{54C2C889-9456-5579-39A1-C8174195E25A}"/>
              </a:ext>
            </a:extLst>
          </p:cNvPr>
          <p:cNvPicPr>
            <a:picLocks noChangeAspect="1"/>
          </p:cNvPicPr>
          <p:nvPr/>
        </p:nvPicPr>
        <p:blipFill>
          <a:blip r:embed="rId4"/>
          <a:stretch>
            <a:fillRect/>
          </a:stretch>
        </p:blipFill>
        <p:spPr>
          <a:xfrm>
            <a:off x="326263" y="4200656"/>
            <a:ext cx="2850780" cy="1856078"/>
          </a:xfrm>
          <a:prstGeom prst="rect">
            <a:avLst/>
          </a:prstGeom>
        </p:spPr>
      </p:pic>
      <p:pic>
        <p:nvPicPr>
          <p:cNvPr id="12" name="Picture 11">
            <a:extLst>
              <a:ext uri="{FF2B5EF4-FFF2-40B4-BE49-F238E27FC236}">
                <a16:creationId xmlns:a16="http://schemas.microsoft.com/office/drawing/2014/main" id="{3585AA54-1344-ABDD-FE1A-B9A66B9657CF}"/>
              </a:ext>
            </a:extLst>
          </p:cNvPr>
          <p:cNvPicPr>
            <a:picLocks noChangeAspect="1"/>
          </p:cNvPicPr>
          <p:nvPr/>
        </p:nvPicPr>
        <p:blipFill>
          <a:blip r:embed="rId5"/>
          <a:stretch>
            <a:fillRect/>
          </a:stretch>
        </p:blipFill>
        <p:spPr>
          <a:xfrm>
            <a:off x="326263" y="1638675"/>
            <a:ext cx="2888333" cy="2075816"/>
          </a:xfrm>
          <a:prstGeom prst="rect">
            <a:avLst/>
          </a:prstGeom>
        </p:spPr>
      </p:pic>
      <p:pic>
        <p:nvPicPr>
          <p:cNvPr id="14" name="Picture 13">
            <a:extLst>
              <a:ext uri="{FF2B5EF4-FFF2-40B4-BE49-F238E27FC236}">
                <a16:creationId xmlns:a16="http://schemas.microsoft.com/office/drawing/2014/main" id="{66E02657-D17F-4C4F-E20D-FAC652A0DF59}"/>
              </a:ext>
            </a:extLst>
          </p:cNvPr>
          <p:cNvPicPr>
            <a:picLocks noChangeAspect="1"/>
          </p:cNvPicPr>
          <p:nvPr/>
        </p:nvPicPr>
        <p:blipFill>
          <a:blip r:embed="rId6"/>
          <a:stretch>
            <a:fillRect/>
          </a:stretch>
        </p:blipFill>
        <p:spPr>
          <a:xfrm>
            <a:off x="4170091" y="1638675"/>
            <a:ext cx="2903356" cy="2075816"/>
          </a:xfrm>
          <a:prstGeom prst="rect">
            <a:avLst/>
          </a:prstGeom>
        </p:spPr>
      </p:pic>
      <p:pic>
        <p:nvPicPr>
          <p:cNvPr id="16" name="Picture 15">
            <a:extLst>
              <a:ext uri="{FF2B5EF4-FFF2-40B4-BE49-F238E27FC236}">
                <a16:creationId xmlns:a16="http://schemas.microsoft.com/office/drawing/2014/main" id="{6FEA8762-B6C3-CF04-02A0-FA464CB724F4}"/>
              </a:ext>
            </a:extLst>
          </p:cNvPr>
          <p:cNvPicPr>
            <a:picLocks noChangeAspect="1"/>
          </p:cNvPicPr>
          <p:nvPr/>
        </p:nvPicPr>
        <p:blipFill>
          <a:blip r:embed="rId7"/>
          <a:stretch>
            <a:fillRect/>
          </a:stretch>
        </p:blipFill>
        <p:spPr>
          <a:xfrm>
            <a:off x="8314612" y="1638675"/>
            <a:ext cx="2815630" cy="2075816"/>
          </a:xfrm>
          <a:prstGeom prst="rect">
            <a:avLst/>
          </a:prstGeom>
        </p:spPr>
      </p:pic>
      <p:pic>
        <p:nvPicPr>
          <p:cNvPr id="18" name="Picture 17">
            <a:extLst>
              <a:ext uri="{FF2B5EF4-FFF2-40B4-BE49-F238E27FC236}">
                <a16:creationId xmlns:a16="http://schemas.microsoft.com/office/drawing/2014/main" id="{3A2FCF91-15E6-35B8-3229-164600B089EB}"/>
              </a:ext>
            </a:extLst>
          </p:cNvPr>
          <p:cNvPicPr>
            <a:picLocks noChangeAspect="1"/>
          </p:cNvPicPr>
          <p:nvPr/>
        </p:nvPicPr>
        <p:blipFill>
          <a:blip r:embed="rId8"/>
          <a:stretch>
            <a:fillRect/>
          </a:stretch>
        </p:blipFill>
        <p:spPr>
          <a:xfrm>
            <a:off x="8314612" y="4200656"/>
            <a:ext cx="2815629" cy="1856079"/>
          </a:xfrm>
          <a:prstGeom prst="rect">
            <a:avLst/>
          </a:prstGeom>
        </p:spPr>
      </p:pic>
    </p:spTree>
    <p:extLst>
      <p:ext uri="{BB962C8B-B14F-4D97-AF65-F5344CB8AC3E}">
        <p14:creationId xmlns:p14="http://schemas.microsoft.com/office/powerpoint/2010/main" val="545366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API Integration Sample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79</a:t>
            </a:fld>
            <a:endParaRPr dirty="0"/>
          </a:p>
        </p:txBody>
      </p:sp>
      <p:pic>
        <p:nvPicPr>
          <p:cNvPr id="12" name="Picture 11">
            <a:extLst>
              <a:ext uri="{FF2B5EF4-FFF2-40B4-BE49-F238E27FC236}">
                <a16:creationId xmlns:a16="http://schemas.microsoft.com/office/drawing/2014/main" id="{74C6E963-2D35-2F46-DEC0-79FEC2591768}"/>
              </a:ext>
            </a:extLst>
          </p:cNvPr>
          <p:cNvPicPr>
            <a:picLocks noChangeAspect="1"/>
          </p:cNvPicPr>
          <p:nvPr/>
        </p:nvPicPr>
        <p:blipFill>
          <a:blip r:embed="rId3"/>
          <a:stretch>
            <a:fillRect/>
          </a:stretch>
        </p:blipFill>
        <p:spPr>
          <a:xfrm>
            <a:off x="219797" y="1622838"/>
            <a:ext cx="6560213" cy="3879647"/>
          </a:xfrm>
          <a:prstGeom prst="rect">
            <a:avLst/>
          </a:prstGeom>
        </p:spPr>
      </p:pic>
      <p:sp>
        <p:nvSpPr>
          <p:cNvPr id="13" name="TextBox 12">
            <a:extLst>
              <a:ext uri="{FF2B5EF4-FFF2-40B4-BE49-F238E27FC236}">
                <a16:creationId xmlns:a16="http://schemas.microsoft.com/office/drawing/2014/main" id="{3627F5CA-63D4-8036-8A21-E03A20C54D72}"/>
              </a:ext>
            </a:extLst>
          </p:cNvPr>
          <p:cNvSpPr txBox="1"/>
          <p:nvPr/>
        </p:nvSpPr>
        <p:spPr>
          <a:xfrm>
            <a:off x="7260868" y="2089597"/>
            <a:ext cx="4711335" cy="3263201"/>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 Console Program</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Completed source </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Document for creating from scratch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customer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batch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order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invoice</a:t>
            </a:r>
          </a:p>
        </p:txBody>
      </p:sp>
    </p:spTree>
    <p:extLst>
      <p:ext uri="{BB962C8B-B14F-4D97-AF65-F5344CB8AC3E}">
        <p14:creationId xmlns:p14="http://schemas.microsoft.com/office/powerpoint/2010/main" val="370547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descr="C:\Projects\GitHub\PDX_Sage300\eng\Guides\Architecture\sage300-desktop-architecture.png">
            <a:extLst>
              <a:ext uri="{FF2B5EF4-FFF2-40B4-BE49-F238E27FC236}">
                <a16:creationId xmlns:a16="http://schemas.microsoft.com/office/drawing/2014/main" id="{DEDBD831-25A5-123D-5AB8-3AF43089A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9707" y="1820426"/>
            <a:ext cx="4776085" cy="4276881"/>
          </a:xfrm>
          <a:prstGeom prst="rect">
            <a:avLst/>
          </a:prstGeom>
          <a:noFill/>
          <a:ln>
            <a:noFill/>
          </a:ln>
        </p:spPr>
      </p:pic>
      <p:sp>
        <p:nvSpPr>
          <p:cNvPr id="8" name="TextBox 7">
            <a:extLst>
              <a:ext uri="{FF2B5EF4-FFF2-40B4-BE49-F238E27FC236}">
                <a16:creationId xmlns:a16="http://schemas.microsoft.com/office/drawing/2014/main" id="{0D3F61F3-240B-E77C-A6C8-EFD63CB17B58}"/>
              </a:ext>
            </a:extLst>
          </p:cNvPr>
          <p:cNvSpPr txBox="1"/>
          <p:nvPr/>
        </p:nvSpPr>
        <p:spPr>
          <a:xfrm>
            <a:off x="6916399" y="1820426"/>
            <a:ext cx="4949338" cy="4124206"/>
          </a:xfrm>
          <a:prstGeom prst="rect">
            <a:avLst/>
          </a:prstGeom>
          <a:noFill/>
        </p:spPr>
        <p:txBody>
          <a:bodyPr wrap="square" rtlCol="0">
            <a:spAutoFit/>
          </a:bodyPr>
          <a:lstStyle/>
          <a:p>
            <a:pPr marL="285664" indent="-285664">
              <a:buFont typeface="Arial" panose="020B0604020202020204" pitchFamily="34" charset="0"/>
              <a:buChar char="•"/>
            </a:pPr>
            <a:r>
              <a:rPr lang="en-CA" sz="1800" dirty="0"/>
              <a:t>Presentation Layer</a:t>
            </a:r>
          </a:p>
          <a:p>
            <a:pPr marL="1030191" lvl="1" indent="-342797">
              <a:buFont typeface="Arial" panose="020B0604020202020204" pitchFamily="34" charset="0"/>
              <a:buChar char="•"/>
            </a:pPr>
            <a:r>
              <a:rPr lang="en-CA" sz="1600" dirty="0"/>
              <a:t>MFC and VB6 are main technologies</a:t>
            </a:r>
          </a:p>
          <a:p>
            <a:pPr marL="285664" indent="-285664">
              <a:buFont typeface="Arial" panose="020B0604020202020204" pitchFamily="34" charset="0"/>
              <a:buChar char="•"/>
            </a:pPr>
            <a:r>
              <a:rPr lang="en-CA" sz="1800" dirty="0"/>
              <a:t>Interface Services</a:t>
            </a:r>
          </a:p>
          <a:p>
            <a:pPr marL="1030191" lvl="1" indent="-342797">
              <a:buFont typeface="Arial" panose="020B0604020202020204" pitchFamily="34" charset="0"/>
              <a:buChar char="•"/>
            </a:pPr>
            <a:r>
              <a:rPr lang="en-CA" sz="1600" dirty="0"/>
              <a:t>Common Business Logic Interface (CBLI)</a:t>
            </a:r>
          </a:p>
          <a:p>
            <a:pPr marL="1030191" lvl="1" indent="-342797">
              <a:buFont typeface="Arial" panose="020B0604020202020204" pitchFamily="34" charset="0"/>
              <a:buChar char="•"/>
            </a:pPr>
            <a:r>
              <a:rPr lang="en-CA" sz="1600" dirty="0"/>
              <a:t>Various Components (.NET, COM, XAPI, SOAP)</a:t>
            </a:r>
          </a:p>
          <a:p>
            <a:pPr marL="1030191" lvl="1" indent="-342797">
              <a:buFont typeface="Arial" panose="020B0604020202020204" pitchFamily="34" charset="0"/>
              <a:buChar char="•"/>
            </a:pPr>
            <a:r>
              <a:rPr lang="en-CA" sz="1600" dirty="0"/>
              <a:t>Visual Basic, Delphi, Java, JavaScript, Perl, C#, C/C++, J#</a:t>
            </a:r>
          </a:p>
          <a:p>
            <a:pPr marL="285664" indent="-285664">
              <a:buFont typeface="Arial" panose="020B0604020202020204" pitchFamily="34" charset="0"/>
              <a:buChar char="•"/>
            </a:pPr>
            <a:r>
              <a:rPr lang="en-CA" sz="1800" dirty="0"/>
              <a:t>Business Logic Services</a:t>
            </a:r>
          </a:p>
          <a:p>
            <a:pPr marL="1030191" lvl="1" indent="-342797">
              <a:buFont typeface="Arial" panose="020B0604020202020204" pitchFamily="34" charset="0"/>
              <a:buChar char="•"/>
            </a:pPr>
            <a:r>
              <a:rPr lang="en-CA" sz="1600" dirty="0"/>
              <a:t>C/C++ is main technology</a:t>
            </a:r>
          </a:p>
          <a:p>
            <a:pPr marL="1030191" lvl="1" indent="-342797">
              <a:buFont typeface="Arial" panose="020B0604020202020204" pitchFamily="34" charset="0"/>
              <a:buChar char="•"/>
            </a:pPr>
            <a:r>
              <a:rPr lang="en-CA" sz="1600" dirty="0"/>
              <a:t>750+ components</a:t>
            </a:r>
          </a:p>
          <a:p>
            <a:pPr marL="1030191" lvl="1" indent="-342797">
              <a:buFont typeface="Arial" panose="020B0604020202020204" pitchFamily="34" charset="0"/>
              <a:buChar char="•"/>
            </a:pPr>
            <a:r>
              <a:rPr lang="en-CA" sz="1600" dirty="0"/>
              <a:t>Leveraged by the Web Screens</a:t>
            </a:r>
          </a:p>
          <a:p>
            <a:pPr marL="285664" indent="-285664">
              <a:buFont typeface="Arial" panose="020B0604020202020204" pitchFamily="34" charset="0"/>
              <a:buChar char="•"/>
            </a:pPr>
            <a:r>
              <a:rPr lang="en-CA" sz="1800" dirty="0"/>
              <a:t>Database Access Services</a:t>
            </a:r>
          </a:p>
          <a:p>
            <a:pPr marL="1030191" lvl="1" indent="-342797">
              <a:buFont typeface="Arial" panose="020B0604020202020204" pitchFamily="34" charset="0"/>
              <a:buChar char="•"/>
            </a:pPr>
            <a:r>
              <a:rPr lang="en-CA" sz="1600" dirty="0"/>
              <a:t>SQL Server 2014+ </a:t>
            </a:r>
          </a:p>
          <a:p>
            <a:pPr marL="1030191" lvl="1" indent="-342797">
              <a:buFont typeface="Arial" panose="020B0604020202020204" pitchFamily="34" charset="0"/>
              <a:buChar char="•"/>
            </a:pPr>
            <a:r>
              <a:rPr lang="en-CA" sz="1600" dirty="0"/>
              <a:t>(Pervasive and Oracle retired)</a:t>
            </a:r>
            <a:endParaRPr lang="en-US" sz="1400" dirty="0"/>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635051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Use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80</a:t>
            </a:fld>
            <a:endParaRPr dirty="0"/>
          </a:p>
        </p:txBody>
      </p:sp>
      <p:grpSp>
        <p:nvGrpSpPr>
          <p:cNvPr id="8" name="Group 7">
            <a:extLst>
              <a:ext uri="{FF2B5EF4-FFF2-40B4-BE49-F238E27FC236}">
                <a16:creationId xmlns:a16="http://schemas.microsoft.com/office/drawing/2014/main" id="{7FFD6D85-354B-AD1C-7367-381ABA055113}"/>
              </a:ext>
            </a:extLst>
          </p:cNvPr>
          <p:cNvGrpSpPr/>
          <p:nvPr/>
        </p:nvGrpSpPr>
        <p:grpSpPr>
          <a:xfrm>
            <a:off x="280171" y="2885978"/>
            <a:ext cx="1090271" cy="1086044"/>
            <a:chOff x="10380035" y="5440778"/>
            <a:chExt cx="838970" cy="633420"/>
          </a:xfrm>
        </p:grpSpPr>
        <p:sp>
          <p:nvSpPr>
            <p:cNvPr id="9" name="Freeform: Shape 8">
              <a:extLst>
                <a:ext uri="{FF2B5EF4-FFF2-40B4-BE49-F238E27FC236}">
                  <a16:creationId xmlns:a16="http://schemas.microsoft.com/office/drawing/2014/main" id="{CE765C51-1863-11C0-1D92-CC1F5ADA1374}"/>
                </a:ext>
              </a:extLst>
            </p:cNvPr>
            <p:cNvSpPr/>
            <p:nvPr/>
          </p:nvSpPr>
          <p:spPr>
            <a:xfrm>
              <a:off x="10380035" y="5794749"/>
              <a:ext cx="130410" cy="260820"/>
            </a:xfrm>
            <a:custGeom>
              <a:avLst/>
              <a:gdLst>
                <a:gd name="connsiteX0" fmla="*/ 143656 w 130409"/>
                <a:gd name="connsiteY0" fmla="*/ 665 h 260819"/>
                <a:gd name="connsiteX1" fmla="*/ 130410 w 130409"/>
                <a:gd name="connsiteY1" fmla="*/ 0 h 260819"/>
                <a:gd name="connsiteX2" fmla="*/ 0 w 130409"/>
                <a:gd name="connsiteY2" fmla="*/ 130411 h 260819"/>
                <a:gd name="connsiteX3" fmla="*/ 130410 w 130409"/>
                <a:gd name="connsiteY3" fmla="*/ 260820 h 260819"/>
              </a:gdLst>
              <a:ahLst/>
              <a:cxnLst>
                <a:cxn ang="0">
                  <a:pos x="connsiteX0" y="connsiteY0"/>
                </a:cxn>
                <a:cxn ang="0">
                  <a:pos x="connsiteX1" y="connsiteY1"/>
                </a:cxn>
                <a:cxn ang="0">
                  <a:pos x="connsiteX2" y="connsiteY2"/>
                </a:cxn>
                <a:cxn ang="0">
                  <a:pos x="connsiteX3" y="connsiteY3"/>
                </a:cxn>
              </a:cxnLst>
              <a:rect l="l" t="t" r="r" b="b"/>
              <a:pathLst>
                <a:path w="130409" h="260819">
                  <a:moveTo>
                    <a:pt x="143656" y="665"/>
                  </a:moveTo>
                  <a:cubicBezTo>
                    <a:pt x="139300" y="225"/>
                    <a:pt x="134881" y="0"/>
                    <a:pt x="130410" y="0"/>
                  </a:cubicBezTo>
                  <a:cubicBezTo>
                    <a:pt x="58386" y="0"/>
                    <a:pt x="0" y="58387"/>
                    <a:pt x="0" y="130411"/>
                  </a:cubicBezTo>
                  <a:cubicBezTo>
                    <a:pt x="0" y="202434"/>
                    <a:pt x="58386" y="260820"/>
                    <a:pt x="130410" y="260820"/>
                  </a:cubicBezTo>
                </a:path>
              </a:pathLst>
            </a:custGeom>
            <a:noFill/>
            <a:ln w="36909" cap="flat">
              <a:solidFill>
                <a:schemeClr val="tx2"/>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11F16861-A5D6-A80B-62B8-3DB2ED860E3B}"/>
                </a:ext>
              </a:extLst>
            </p:cNvPr>
            <p:cNvSpPr/>
            <p:nvPr/>
          </p:nvSpPr>
          <p:spPr>
            <a:xfrm>
              <a:off x="10958185" y="5738859"/>
              <a:ext cx="260820" cy="316710"/>
            </a:xfrm>
            <a:custGeom>
              <a:avLst/>
              <a:gdLst>
                <a:gd name="connsiteX0" fmla="*/ 120475 w 260819"/>
                <a:gd name="connsiteY0" fmla="*/ 316710 h 316709"/>
                <a:gd name="connsiteX1" fmla="*/ 278829 w 260819"/>
                <a:gd name="connsiteY1" fmla="*/ 158355 h 316709"/>
                <a:gd name="connsiteX2" fmla="*/ 120475 w 260819"/>
                <a:gd name="connsiteY2" fmla="*/ 0 h 316709"/>
                <a:gd name="connsiteX3" fmla="*/ 0 w 260819"/>
                <a:gd name="connsiteY3" fmla="*/ 55577 h 316709"/>
              </a:gdLst>
              <a:ahLst/>
              <a:cxnLst>
                <a:cxn ang="0">
                  <a:pos x="connsiteX0" y="connsiteY0"/>
                </a:cxn>
                <a:cxn ang="0">
                  <a:pos x="connsiteX1" y="connsiteY1"/>
                </a:cxn>
                <a:cxn ang="0">
                  <a:pos x="connsiteX2" y="connsiteY2"/>
                </a:cxn>
                <a:cxn ang="0">
                  <a:pos x="connsiteX3" y="connsiteY3"/>
                </a:cxn>
              </a:cxnLst>
              <a:rect l="l" t="t" r="r" b="b"/>
              <a:pathLst>
                <a:path w="260819" h="316709">
                  <a:moveTo>
                    <a:pt x="120475" y="316710"/>
                  </a:moveTo>
                  <a:cubicBezTo>
                    <a:pt x="207931" y="316710"/>
                    <a:pt x="278829" y="245811"/>
                    <a:pt x="278829" y="158355"/>
                  </a:cubicBezTo>
                  <a:cubicBezTo>
                    <a:pt x="278829" y="70898"/>
                    <a:pt x="207931" y="0"/>
                    <a:pt x="120475" y="0"/>
                  </a:cubicBezTo>
                  <a:cubicBezTo>
                    <a:pt x="72241" y="0"/>
                    <a:pt x="29046" y="21564"/>
                    <a:pt x="0" y="55577"/>
                  </a:cubicBezTo>
                </a:path>
              </a:pathLst>
            </a:custGeom>
            <a:noFill/>
            <a:ln w="36909" cap="flat">
              <a:solidFill>
                <a:schemeClr val="tx2"/>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F46FF12A-76C0-D390-440E-FD6A816B1765}"/>
                </a:ext>
              </a:extLst>
            </p:cNvPr>
            <p:cNvSpPr/>
            <p:nvPr/>
          </p:nvSpPr>
          <p:spPr>
            <a:xfrm>
              <a:off x="11075403" y="5812807"/>
              <a:ext cx="74520" cy="74520"/>
            </a:xfrm>
            <a:custGeom>
              <a:avLst/>
              <a:gdLst>
                <a:gd name="connsiteX0" fmla="*/ 84645 w 74519"/>
                <a:gd name="connsiteY0" fmla="*/ 84645 h 74519"/>
                <a:gd name="connsiteX1" fmla="*/ 0 w 74519"/>
                <a:gd name="connsiteY1" fmla="*/ 0 h 74519"/>
              </a:gdLst>
              <a:ahLst/>
              <a:cxnLst>
                <a:cxn ang="0">
                  <a:pos x="connsiteX0" y="connsiteY0"/>
                </a:cxn>
                <a:cxn ang="0">
                  <a:pos x="connsiteX1" y="connsiteY1"/>
                </a:cxn>
              </a:cxnLst>
              <a:rect l="l" t="t" r="r" b="b"/>
              <a:pathLst>
                <a:path w="74519" h="74519">
                  <a:moveTo>
                    <a:pt x="84645" y="84645"/>
                  </a:moveTo>
                  <a:cubicBezTo>
                    <a:pt x="84645" y="37897"/>
                    <a:pt x="46748" y="0"/>
                    <a:pt x="0" y="0"/>
                  </a:cubicBezTo>
                </a:path>
              </a:pathLst>
            </a:custGeom>
            <a:noFill/>
            <a:ln w="36909" cap="flat">
              <a:solidFill>
                <a:schemeClr val="tx2"/>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D1B4C804-EEA5-32A5-C7B3-8D3D2DAADF55}"/>
                </a:ext>
              </a:extLst>
            </p:cNvPr>
            <p:cNvSpPr/>
            <p:nvPr/>
          </p:nvSpPr>
          <p:spPr>
            <a:xfrm>
              <a:off x="10510445" y="5440778"/>
              <a:ext cx="540269" cy="465749"/>
            </a:xfrm>
            <a:custGeom>
              <a:avLst/>
              <a:gdLst>
                <a:gd name="connsiteX0" fmla="*/ 540608 w 540269"/>
                <a:gd name="connsiteY0" fmla="*/ 249190 h 465749"/>
                <a:gd name="connsiteX1" fmla="*/ 519788 w 540269"/>
                <a:gd name="connsiteY1" fmla="*/ 201676 h 465749"/>
                <a:gd name="connsiteX2" fmla="*/ 201675 w 540269"/>
                <a:gd name="connsiteY2" fmla="*/ 116437 h 465749"/>
                <a:gd name="connsiteX3" fmla="*/ 116438 w 540269"/>
                <a:gd name="connsiteY3" fmla="*/ 434551 h 465749"/>
              </a:gdLst>
              <a:ahLst/>
              <a:cxnLst>
                <a:cxn ang="0">
                  <a:pos x="connsiteX0" y="connsiteY0"/>
                </a:cxn>
                <a:cxn ang="0">
                  <a:pos x="connsiteX1" y="connsiteY1"/>
                </a:cxn>
                <a:cxn ang="0">
                  <a:pos x="connsiteX2" y="connsiteY2"/>
                </a:cxn>
                <a:cxn ang="0">
                  <a:pos x="connsiteX3" y="connsiteY3"/>
                </a:cxn>
              </a:cxnLst>
              <a:rect l="l" t="t" r="r" b="b"/>
              <a:pathLst>
                <a:path w="540269" h="465749">
                  <a:moveTo>
                    <a:pt x="540608" y="249190"/>
                  </a:moveTo>
                  <a:cubicBezTo>
                    <a:pt x="535562" y="232954"/>
                    <a:pt x="528647" y="217019"/>
                    <a:pt x="519788" y="201676"/>
                  </a:cubicBezTo>
                  <a:cubicBezTo>
                    <a:pt x="455481" y="90293"/>
                    <a:pt x="313058" y="52130"/>
                    <a:pt x="201675" y="116437"/>
                  </a:cubicBezTo>
                  <a:cubicBezTo>
                    <a:pt x="90292" y="180744"/>
                    <a:pt x="52131" y="323168"/>
                    <a:pt x="116438" y="434551"/>
                  </a:cubicBezTo>
                </a:path>
              </a:pathLst>
            </a:custGeom>
            <a:noFill/>
            <a:ln w="36909" cap="flat">
              <a:solidFill>
                <a:schemeClr val="tx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0FAC4F0-5FE6-7518-145B-142F4D1BE4C4}"/>
                </a:ext>
              </a:extLst>
            </p:cNvPr>
            <p:cNvSpPr/>
            <p:nvPr/>
          </p:nvSpPr>
          <p:spPr>
            <a:xfrm>
              <a:off x="10630094" y="5542537"/>
              <a:ext cx="298080" cy="223560"/>
            </a:xfrm>
            <a:custGeom>
              <a:avLst/>
              <a:gdLst>
                <a:gd name="connsiteX0" fmla="*/ 306765 w 298079"/>
                <a:gd name="connsiteY0" fmla="*/ 92635 h 223559"/>
                <a:gd name="connsiteX1" fmla="*/ 121480 w 298079"/>
                <a:gd name="connsiteY1" fmla="*/ 76096 h 223559"/>
                <a:gd name="connsiteX2" fmla="*/ 40610 w 298079"/>
                <a:gd name="connsiteY2" fmla="*/ 216570 h 223559"/>
              </a:gdLst>
              <a:ahLst/>
              <a:cxnLst>
                <a:cxn ang="0">
                  <a:pos x="connsiteX0" y="connsiteY0"/>
                </a:cxn>
                <a:cxn ang="0">
                  <a:pos x="connsiteX1" y="connsiteY1"/>
                </a:cxn>
                <a:cxn ang="0">
                  <a:pos x="connsiteX2" y="connsiteY2"/>
                </a:cxn>
              </a:cxnLst>
              <a:rect l="l" t="t" r="r" b="b"/>
              <a:pathLst>
                <a:path w="298079" h="223559">
                  <a:moveTo>
                    <a:pt x="306765" y="92635"/>
                  </a:moveTo>
                  <a:cubicBezTo>
                    <a:pt x="256159" y="49837"/>
                    <a:pt x="182181" y="41050"/>
                    <a:pt x="121480" y="76096"/>
                  </a:cubicBezTo>
                  <a:cubicBezTo>
                    <a:pt x="69517" y="106097"/>
                    <a:pt x="40505" y="160585"/>
                    <a:pt x="40610" y="216570"/>
                  </a:cubicBezTo>
                </a:path>
              </a:pathLst>
            </a:custGeom>
            <a:noFill/>
            <a:ln w="36909" cap="flat">
              <a:solidFill>
                <a:schemeClr val="tx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8BBDEEB6-25B4-0982-3CD8-D92F23B33E54}"/>
                </a:ext>
              </a:extLst>
            </p:cNvPr>
            <p:cNvSpPr/>
            <p:nvPr/>
          </p:nvSpPr>
          <p:spPr>
            <a:xfrm>
              <a:off x="10510445" y="6055568"/>
              <a:ext cx="558899" cy="18630"/>
            </a:xfrm>
            <a:custGeom>
              <a:avLst/>
              <a:gdLst>
                <a:gd name="connsiteX0" fmla="*/ 0 w 558899"/>
                <a:gd name="connsiteY0" fmla="*/ 0 h 0"/>
                <a:gd name="connsiteX1" fmla="*/ 558899 w 558899"/>
                <a:gd name="connsiteY1" fmla="*/ 0 h 0"/>
              </a:gdLst>
              <a:ahLst/>
              <a:cxnLst>
                <a:cxn ang="0">
                  <a:pos x="connsiteX0" y="connsiteY0"/>
                </a:cxn>
                <a:cxn ang="0">
                  <a:pos x="connsiteX1" y="connsiteY1"/>
                </a:cxn>
              </a:cxnLst>
              <a:rect l="l" t="t" r="r" b="b"/>
              <a:pathLst>
                <a:path w="558899">
                  <a:moveTo>
                    <a:pt x="0" y="0"/>
                  </a:moveTo>
                  <a:lnTo>
                    <a:pt x="558899" y="0"/>
                  </a:lnTo>
                </a:path>
              </a:pathLst>
            </a:custGeom>
            <a:noFill/>
            <a:ln w="36909" cap="flat">
              <a:solidFill>
                <a:schemeClr val="tx2"/>
              </a:solidFill>
              <a:prstDash val="solid"/>
              <a:round/>
            </a:ln>
          </p:spPr>
          <p:txBody>
            <a:bodyPr rtlCol="0" anchor="ctr"/>
            <a:lstStyle/>
            <a:p>
              <a:endParaRPr lang="en-US"/>
            </a:p>
          </p:txBody>
        </p:sp>
      </p:grpSp>
      <p:graphicFrame>
        <p:nvGraphicFramePr>
          <p:cNvPr id="17" name="Diagram 16">
            <a:extLst>
              <a:ext uri="{FF2B5EF4-FFF2-40B4-BE49-F238E27FC236}">
                <a16:creationId xmlns:a16="http://schemas.microsoft.com/office/drawing/2014/main" id="{309304CD-F4F7-65DD-2480-499C936B3BE5}"/>
              </a:ext>
            </a:extLst>
          </p:cNvPr>
          <p:cNvGraphicFramePr/>
          <p:nvPr>
            <p:extLst>
              <p:ext uri="{D42A27DB-BD31-4B8C-83A1-F6EECF244321}">
                <p14:modId xmlns:p14="http://schemas.microsoft.com/office/powerpoint/2010/main" val="1524150557"/>
              </p:ext>
            </p:extLst>
          </p:nvPr>
        </p:nvGraphicFramePr>
        <p:xfrm>
          <a:off x="6842234" y="1639599"/>
          <a:ext cx="5436747" cy="3641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27223BF-3D0C-9581-3216-F0CB0AE3ACC8}"/>
              </a:ext>
            </a:extLst>
          </p:cNvPr>
          <p:cNvGraphicFramePr/>
          <p:nvPr>
            <p:extLst>
              <p:ext uri="{D42A27DB-BD31-4B8C-83A1-F6EECF244321}">
                <p14:modId xmlns:p14="http://schemas.microsoft.com/office/powerpoint/2010/main" val="3551787622"/>
              </p:ext>
            </p:extLst>
          </p:nvPr>
        </p:nvGraphicFramePr>
        <p:xfrm>
          <a:off x="1501447" y="1577238"/>
          <a:ext cx="6309272" cy="40372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CBDEDB7-D62E-53F9-7F76-5FB7F8482F12}"/>
              </a:ext>
            </a:extLst>
          </p:cNvPr>
          <p:cNvCxnSpPr>
            <a:cxnSpLocks/>
          </p:cNvCxnSpPr>
          <p:nvPr/>
        </p:nvCxnSpPr>
        <p:spPr>
          <a:xfrm flipH="1">
            <a:off x="1545394"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C1ACD8-3DFB-7672-6B46-A543152845F7}"/>
              </a:ext>
            </a:extLst>
          </p:cNvPr>
          <p:cNvCxnSpPr>
            <a:cxnSpLocks/>
          </p:cNvCxnSpPr>
          <p:nvPr/>
        </p:nvCxnSpPr>
        <p:spPr>
          <a:xfrm flipH="1">
            <a:off x="7183319"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A56AFEE-9AF2-6F33-33F4-245B61AB8942}"/>
              </a:ext>
            </a:extLst>
          </p:cNvPr>
          <p:cNvSpPr txBox="1"/>
          <p:nvPr/>
        </p:nvSpPr>
        <p:spPr>
          <a:xfrm>
            <a:off x="9129682" y="3308404"/>
            <a:ext cx="861849" cy="400110"/>
          </a:xfrm>
          <a:prstGeom prst="rect">
            <a:avLst/>
          </a:prstGeom>
          <a:solidFill>
            <a:srgbClr val="00D639"/>
          </a:solidFill>
          <a:ln>
            <a:solidFill>
              <a:srgbClr val="00D639"/>
            </a:solidFill>
          </a:ln>
        </p:spPr>
        <p:txBody>
          <a:bodyPr wrap="square" rtlCol="0">
            <a:spAutoFit/>
          </a:bodyPr>
          <a:lstStyle/>
          <a:p>
            <a:pPr algn="ctr"/>
            <a:r>
              <a:rPr lang="en-US" sz="2000" i="0" dirty="0">
                <a:latin typeface="Sage Text" panose="02010503040201060103" pitchFamily="2" charset="0"/>
                <a:cs typeface="Arial"/>
              </a:rPr>
              <a:t>SDK</a:t>
            </a:r>
          </a:p>
        </p:txBody>
      </p:sp>
      <p:sp>
        <p:nvSpPr>
          <p:cNvPr id="22" name="TextBox 21">
            <a:extLst>
              <a:ext uri="{FF2B5EF4-FFF2-40B4-BE49-F238E27FC236}">
                <a16:creationId xmlns:a16="http://schemas.microsoft.com/office/drawing/2014/main" id="{7400DD7C-3921-4A17-A1AF-041D90F5DA9D}"/>
              </a:ext>
            </a:extLst>
          </p:cNvPr>
          <p:cNvSpPr txBox="1"/>
          <p:nvPr/>
        </p:nvSpPr>
        <p:spPr>
          <a:xfrm>
            <a:off x="4045131" y="3413961"/>
            <a:ext cx="1221903" cy="430887"/>
          </a:xfrm>
          <a:prstGeom prst="rect">
            <a:avLst/>
          </a:prstGeom>
          <a:solidFill>
            <a:srgbClr val="00D639"/>
          </a:solidFill>
          <a:ln>
            <a:solidFill>
              <a:srgbClr val="00D639"/>
            </a:solidFill>
          </a:ln>
        </p:spPr>
        <p:txBody>
          <a:bodyPr wrap="square" rtlCol="0">
            <a:spAutoFit/>
          </a:bodyPr>
          <a:lstStyle/>
          <a:p>
            <a:pPr algn="l"/>
            <a:r>
              <a:rPr lang="en-US" sz="2200" i="0" dirty="0">
                <a:latin typeface="Sage Text" panose="02010503040201060103" pitchFamily="2" charset="0"/>
              </a:rPr>
              <a:t>Partner</a:t>
            </a:r>
            <a:endParaRPr lang="en-US" sz="2200" i="0" dirty="0">
              <a:latin typeface="Sage Text" panose="02010503040201060103" pitchFamily="2" charset="0"/>
              <a:cs typeface="Arial"/>
            </a:endParaRPr>
          </a:p>
        </p:txBody>
      </p:sp>
    </p:spTree>
    <p:extLst>
      <p:ext uri="{BB962C8B-B14F-4D97-AF65-F5344CB8AC3E}">
        <p14:creationId xmlns:p14="http://schemas.microsoft.com/office/powerpoint/2010/main" val="372365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81</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F740AB8-2626-3138-E8A1-9821FBBCCF79}"/>
              </a:ext>
            </a:extLst>
          </p:cNvPr>
          <p:cNvSpPr txBox="1"/>
          <p:nvPr/>
        </p:nvSpPr>
        <p:spPr>
          <a:xfrm>
            <a:off x="419098" y="2089597"/>
            <a:ext cx="685406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rPr>
              <a:t>Code Generation</a:t>
            </a:r>
          </a:p>
          <a:p>
            <a:pPr marL="285750" indent="-285750">
              <a:buFont typeface="Arial" panose="020B0604020202020204" pitchFamily="34" charset="0"/>
              <a:buChar char="•"/>
            </a:pPr>
            <a:r>
              <a:rPr lang="en-GB" sz="2000" dirty="0">
                <a:latin typeface="Sage Text" panose="02010503040201060103" pitchFamily="2" charset="0"/>
              </a:rPr>
              <a:t>Consistent</a:t>
            </a:r>
          </a:p>
          <a:p>
            <a:pPr marL="285750" indent="-285750">
              <a:buFont typeface="Arial" panose="020B0604020202020204" pitchFamily="34" charset="0"/>
              <a:buChar char="•"/>
            </a:pPr>
            <a:r>
              <a:rPr lang="en-GB" sz="2000" dirty="0">
                <a:latin typeface="Sage Text" panose="02010503040201060103" pitchFamily="2" charset="0"/>
              </a:rPr>
              <a:t>Secure</a:t>
            </a:r>
          </a:p>
          <a:p>
            <a:pPr marL="285750" indent="-285750">
              <a:buFont typeface="Arial" panose="020B0604020202020204" pitchFamily="34" charset="0"/>
              <a:buChar char="•"/>
            </a:pPr>
            <a:r>
              <a:rPr lang="en-GB" sz="2000" dirty="0">
                <a:latin typeface="Sage Text" panose="02010503040201060103" pitchFamily="2" charset="0"/>
              </a:rPr>
              <a:t>Modular</a:t>
            </a:r>
          </a:p>
          <a:p>
            <a:pPr marL="285750" indent="-285750">
              <a:buFont typeface="Arial" panose="020B0604020202020204" pitchFamily="34" charset="0"/>
              <a:buChar char="•"/>
            </a:pPr>
            <a:r>
              <a:rPr lang="en-GB" sz="2000" dirty="0">
                <a:latin typeface="Sage Text" panose="02010503040201060103" pitchFamily="2" charset="0"/>
              </a:rPr>
              <a:t>Integration ready</a:t>
            </a:r>
          </a:p>
          <a:p>
            <a:pPr marL="285750" indent="-285750">
              <a:buFont typeface="Arial" panose="020B0604020202020204" pitchFamily="34" charset="0"/>
              <a:buChar char="•"/>
            </a:pPr>
            <a:r>
              <a:rPr lang="en-GB" sz="2000" dirty="0">
                <a:latin typeface="Sage Text" panose="02010503040201060103" pitchFamily="2" charset="0"/>
              </a:rPr>
              <a:t>Extensible</a:t>
            </a:r>
          </a:p>
          <a:p>
            <a:pPr marL="285750" indent="-285750">
              <a:buFont typeface="Arial" panose="020B0604020202020204" pitchFamily="34" charset="0"/>
              <a:buChar char="•"/>
            </a:pPr>
            <a:r>
              <a:rPr lang="en-GB" sz="2000" dirty="0">
                <a:latin typeface="Sage Text" panose="02010503040201060103" pitchFamily="2" charset="0"/>
              </a:rPr>
              <a:t>Core business logic and services</a:t>
            </a:r>
          </a:p>
          <a:p>
            <a:pPr marL="285750" indent="-285750">
              <a:buFont typeface="Arial" panose="020B0604020202020204" pitchFamily="34" charset="0"/>
              <a:buChar char="•"/>
            </a:pPr>
            <a:r>
              <a:rPr lang="en-GB" sz="2000" dirty="0">
                <a:latin typeface="Sage Text" panose="02010503040201060103" pitchFamily="2" charset="0"/>
              </a:rPr>
              <a:t>Open Source</a:t>
            </a:r>
          </a:p>
          <a:p>
            <a:r>
              <a:rPr lang="en-GB" sz="2000" dirty="0">
                <a:latin typeface="Sage Text" panose="02010503040201060103" pitchFamily="2" charset="0"/>
              </a:rPr>
              <a:t>	</a:t>
            </a:r>
            <a:r>
              <a:rPr lang="en-GB" sz="2000" dirty="0">
                <a:latin typeface="Sage Text" panose="02010503040201060103" pitchFamily="2" charset="0"/>
                <a:hlinkClick r:id="rId8"/>
              </a:rPr>
              <a:t>https://github.com/SageNADev/Sage300-SDK</a:t>
            </a:r>
            <a:endParaRPr lang="en-GB" sz="2000" dirty="0">
              <a:latin typeface="Sage Text" panose="02010503040201060103" pitchFamily="2" charset="0"/>
            </a:endParaRPr>
          </a:p>
        </p:txBody>
      </p:sp>
    </p:spTree>
    <p:extLst>
      <p:ext uri="{BB962C8B-B14F-4D97-AF65-F5344CB8AC3E}">
        <p14:creationId xmlns:p14="http://schemas.microsoft.com/office/powerpoint/2010/main" val="36223043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Roadmap</a:t>
            </a:r>
          </a:p>
        </p:txBody>
      </p:sp>
    </p:spTree>
    <p:extLst>
      <p:ext uri="{BB962C8B-B14F-4D97-AF65-F5344CB8AC3E}">
        <p14:creationId xmlns:p14="http://schemas.microsoft.com/office/powerpoint/2010/main" val="3860216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endpoints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Authorization enhancements</a:t>
            </a:r>
          </a:p>
          <a:p>
            <a:pPr marL="285750" indent="-285750">
              <a:lnSpc>
                <a:spcPct val="150000"/>
              </a:lnSpc>
              <a:buFont typeface="Arial" panose="020B0604020202020204" pitchFamily="34" charset="0"/>
              <a:buChar char="•"/>
            </a:pPr>
            <a:r>
              <a:rPr lang="en-GB" sz="2000" dirty="0">
                <a:latin typeface="Sage Text" panose="02010503040201060103" pitchFamily="2" charset="0"/>
              </a:rPr>
              <a:t>Discover and consume partner Web API</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7" name="Picture 6">
            <a:extLst>
              <a:ext uri="{FF2B5EF4-FFF2-40B4-BE49-F238E27FC236}">
                <a16:creationId xmlns:a16="http://schemas.microsoft.com/office/drawing/2014/main" id="{1FDBA398-B9E1-06CF-EC4D-BD520CFD507A}"/>
              </a:ext>
            </a:extLst>
          </p:cNvPr>
          <p:cNvPicPr>
            <a:picLocks noChangeAspect="1"/>
          </p:cNvPicPr>
          <p:nvPr/>
        </p:nvPicPr>
        <p:blipFill>
          <a:blip r:embed="rId3"/>
          <a:stretch>
            <a:fillRect/>
          </a:stretch>
        </p:blipFill>
        <p:spPr>
          <a:xfrm>
            <a:off x="7496228" y="1918820"/>
            <a:ext cx="2740302" cy="2740302"/>
          </a:xfrm>
          <a:prstGeom prst="rect">
            <a:avLst/>
          </a:prstGeom>
        </p:spPr>
      </p:pic>
    </p:spTree>
    <p:extLst>
      <p:ext uri="{BB962C8B-B14F-4D97-AF65-F5344CB8AC3E}">
        <p14:creationId xmlns:p14="http://schemas.microsoft.com/office/powerpoint/2010/main" val="386137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SDK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Customization API, subclassing, parity</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Continuously expand wizard capabilities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Macros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documentation!</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6" name="Picture 5">
            <a:extLst>
              <a:ext uri="{FF2B5EF4-FFF2-40B4-BE49-F238E27FC236}">
                <a16:creationId xmlns:a16="http://schemas.microsoft.com/office/drawing/2014/main" id="{D2D9D2E7-C19F-E57D-60FF-274C7C025821}"/>
              </a:ext>
            </a:extLst>
          </p:cNvPr>
          <p:cNvPicPr>
            <a:picLocks noChangeAspect="1"/>
          </p:cNvPicPr>
          <p:nvPr/>
        </p:nvPicPr>
        <p:blipFill>
          <a:blip r:embed="rId3"/>
          <a:stretch>
            <a:fillRect/>
          </a:stretch>
        </p:blipFill>
        <p:spPr>
          <a:xfrm>
            <a:off x="7519979" y="1918820"/>
            <a:ext cx="2740302" cy="2740302"/>
          </a:xfrm>
          <a:prstGeom prst="rect">
            <a:avLst/>
          </a:prstGeom>
        </p:spPr>
      </p:pic>
    </p:spTree>
    <p:extLst>
      <p:ext uri="{BB962C8B-B14F-4D97-AF65-F5344CB8AC3E}">
        <p14:creationId xmlns:p14="http://schemas.microsoft.com/office/powerpoint/2010/main" val="28795139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Radar</a:t>
            </a:r>
          </a:p>
        </p:txBody>
      </p:sp>
    </p:spTree>
    <p:extLst>
      <p:ext uri="{BB962C8B-B14F-4D97-AF65-F5344CB8AC3E}">
        <p14:creationId xmlns:p14="http://schemas.microsoft.com/office/powerpoint/2010/main" val="1104457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Radar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.NET 5.0</a:t>
            </a:r>
          </a:p>
          <a:p>
            <a:pPr marL="285750" indent="-285750">
              <a:lnSpc>
                <a:spcPct val="150000"/>
              </a:lnSpc>
              <a:buFont typeface="Arial" panose="020B0604020202020204" pitchFamily="34" charset="0"/>
              <a:buChar char="•"/>
            </a:pPr>
            <a:r>
              <a:rPr lang="en-GB" sz="2000" dirty="0">
                <a:latin typeface="Sage Text" panose="02010503040201060103" pitchFamily="2" charset="0"/>
              </a:rPr>
              <a:t>Containers</a:t>
            </a:r>
          </a:p>
          <a:p>
            <a:pPr marL="285750" indent="-285750">
              <a:lnSpc>
                <a:spcPct val="150000"/>
              </a:lnSpc>
              <a:buFont typeface="Arial" panose="020B0604020202020204" pitchFamily="34" charset="0"/>
              <a:buChar char="•"/>
            </a:pPr>
            <a:r>
              <a:rPr lang="en-GB" sz="2000" dirty="0">
                <a:latin typeface="Sage Text" panose="02010503040201060103" pitchFamily="2" charset="0"/>
              </a:rPr>
              <a:t>Responsive Design</a:t>
            </a:r>
          </a:p>
          <a:p>
            <a:pPr marL="285750" indent="-285750">
              <a:lnSpc>
                <a:spcPct val="150000"/>
              </a:lnSpc>
              <a:buFont typeface="Arial" panose="020B0604020202020204" pitchFamily="34" charset="0"/>
              <a:buChar char="•"/>
            </a:pPr>
            <a:r>
              <a:rPr lang="en-GB" sz="2000" dirty="0">
                <a:latin typeface="Sage Text" panose="02010503040201060103" pitchFamily="2" charset="0"/>
              </a:rPr>
              <a:t>Three Tier Deployment 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rPr>
              <a:t>Technological Changes</a:t>
            </a:r>
          </a:p>
        </p:txBody>
      </p:sp>
      <p:pic>
        <p:nvPicPr>
          <p:cNvPr id="7" name="Picture 6">
            <a:extLst>
              <a:ext uri="{FF2B5EF4-FFF2-40B4-BE49-F238E27FC236}">
                <a16:creationId xmlns:a16="http://schemas.microsoft.com/office/drawing/2014/main" id="{CBAABB02-99EB-12D6-5194-C3F779EBB5B1}"/>
              </a:ext>
            </a:extLst>
          </p:cNvPr>
          <p:cNvPicPr>
            <a:picLocks noChangeAspect="1"/>
          </p:cNvPicPr>
          <p:nvPr/>
        </p:nvPicPr>
        <p:blipFill>
          <a:blip r:embed="rId3"/>
          <a:stretch>
            <a:fillRect/>
          </a:stretch>
        </p:blipFill>
        <p:spPr>
          <a:xfrm>
            <a:off x="7638732" y="1892101"/>
            <a:ext cx="2740302" cy="2740302"/>
          </a:xfrm>
          <a:prstGeom prst="rect">
            <a:avLst/>
          </a:prstGeom>
        </p:spPr>
      </p:pic>
    </p:spTree>
    <p:extLst>
      <p:ext uri="{BB962C8B-B14F-4D97-AF65-F5344CB8AC3E}">
        <p14:creationId xmlns:p14="http://schemas.microsoft.com/office/powerpoint/2010/main" val="15183527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6517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Visual Basic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Rectangle: Rounded Corners 5">
            <a:extLst>
              <a:ext uri="{FF2B5EF4-FFF2-40B4-BE49-F238E27FC236}">
                <a16:creationId xmlns:a16="http://schemas.microsoft.com/office/drawing/2014/main" id="{9FEA753C-8443-670D-7E7A-27DAEAFC1E24}"/>
              </a:ext>
            </a:extLst>
          </p:cNvPr>
          <p:cNvSpPr/>
          <p:nvPr/>
        </p:nvSpPr>
        <p:spPr>
          <a:xfrm>
            <a:off x="2530921" y="1660324"/>
            <a:ext cx="7511651" cy="2846166"/>
          </a:xfrm>
          <a:prstGeom prst="roundRect">
            <a:avLst/>
          </a:prstGeom>
          <a:solidFill>
            <a:srgbClr val="00D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Rectangle: Rounded Corners 6">
            <a:extLst>
              <a:ext uri="{FF2B5EF4-FFF2-40B4-BE49-F238E27FC236}">
                <a16:creationId xmlns:a16="http://schemas.microsoft.com/office/drawing/2014/main" id="{398DE608-26D6-1EBD-769B-3900CB3BF74D}"/>
              </a:ext>
            </a:extLst>
          </p:cNvPr>
          <p:cNvSpPr/>
          <p:nvPr/>
        </p:nvSpPr>
        <p:spPr>
          <a:xfrm>
            <a:off x="3229103" y="1824812"/>
            <a:ext cx="2845976"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Session Manager</a:t>
            </a:r>
          </a:p>
        </p:txBody>
      </p:sp>
      <p:sp>
        <p:nvSpPr>
          <p:cNvPr id="8" name="Rectangle: Rounded Corners 7">
            <a:extLst>
              <a:ext uri="{FF2B5EF4-FFF2-40B4-BE49-F238E27FC236}">
                <a16:creationId xmlns:a16="http://schemas.microsoft.com/office/drawing/2014/main" id="{551ACFA4-66C0-4593-C5A4-DDE6DD44D1E1}"/>
              </a:ext>
            </a:extLst>
          </p:cNvPr>
          <p:cNvSpPr/>
          <p:nvPr/>
        </p:nvSpPr>
        <p:spPr>
          <a:xfrm>
            <a:off x="6872502" y="1864104"/>
            <a:ext cx="156097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Group</a:t>
            </a:r>
          </a:p>
        </p:txBody>
      </p:sp>
      <p:sp>
        <p:nvSpPr>
          <p:cNvPr id="10" name="Rectangle: Rounded Corners 9">
            <a:extLst>
              <a:ext uri="{FF2B5EF4-FFF2-40B4-BE49-F238E27FC236}">
                <a16:creationId xmlns:a16="http://schemas.microsoft.com/office/drawing/2014/main" id="{1BFC5388-7D13-45BC-E454-3D76E1584A9E}"/>
              </a:ext>
            </a:extLst>
          </p:cNvPr>
          <p:cNvSpPr/>
          <p:nvPr/>
        </p:nvSpPr>
        <p:spPr>
          <a:xfrm>
            <a:off x="2686881" y="2667977"/>
            <a:ext cx="12447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List</a:t>
            </a:r>
          </a:p>
        </p:txBody>
      </p:sp>
      <p:sp>
        <p:nvSpPr>
          <p:cNvPr id="11" name="Rectangle: Rounded Corners 10">
            <a:extLst>
              <a:ext uri="{FF2B5EF4-FFF2-40B4-BE49-F238E27FC236}">
                <a16:creationId xmlns:a16="http://schemas.microsoft.com/office/drawing/2014/main" id="{054F9687-8852-3CD2-DB5D-39B08F7FC9D7}"/>
              </a:ext>
            </a:extLst>
          </p:cNvPr>
          <p:cNvSpPr/>
          <p:nvPr/>
        </p:nvSpPr>
        <p:spPr>
          <a:xfrm>
            <a:off x="4213672" y="2661792"/>
            <a:ext cx="88541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Grid</a:t>
            </a:r>
          </a:p>
        </p:txBody>
      </p:sp>
      <p:sp>
        <p:nvSpPr>
          <p:cNvPr id="12" name="Rectangle: Rounded Corners 11">
            <a:extLst>
              <a:ext uri="{FF2B5EF4-FFF2-40B4-BE49-F238E27FC236}">
                <a16:creationId xmlns:a16="http://schemas.microsoft.com/office/drawing/2014/main" id="{28E23F3E-C24A-9E67-8AE0-B6AF732B4FE5}"/>
              </a:ext>
            </a:extLst>
          </p:cNvPr>
          <p:cNvSpPr/>
          <p:nvPr/>
        </p:nvSpPr>
        <p:spPr>
          <a:xfrm>
            <a:off x="5384471" y="2686317"/>
            <a:ext cx="128212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Edit</a:t>
            </a:r>
          </a:p>
        </p:txBody>
      </p:sp>
      <p:sp>
        <p:nvSpPr>
          <p:cNvPr id="13" name="Rectangle: Rounded Corners 12">
            <a:extLst>
              <a:ext uri="{FF2B5EF4-FFF2-40B4-BE49-F238E27FC236}">
                <a16:creationId xmlns:a16="http://schemas.microsoft.com/office/drawing/2014/main" id="{8F661860-9847-0319-AE5F-4695214C5E49}"/>
              </a:ext>
            </a:extLst>
          </p:cNvPr>
          <p:cNvSpPr/>
          <p:nvPr/>
        </p:nvSpPr>
        <p:spPr>
          <a:xfrm>
            <a:off x="6948802" y="2701411"/>
            <a:ext cx="9371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Finder</a:t>
            </a:r>
          </a:p>
        </p:txBody>
      </p:sp>
      <p:sp>
        <p:nvSpPr>
          <p:cNvPr id="14" name="Rectangle: Rounded Corners 13">
            <a:extLst>
              <a:ext uri="{FF2B5EF4-FFF2-40B4-BE49-F238E27FC236}">
                <a16:creationId xmlns:a16="http://schemas.microsoft.com/office/drawing/2014/main" id="{8B80A095-6EA9-8733-021B-C10E36C9DE15}"/>
              </a:ext>
            </a:extLst>
          </p:cNvPr>
          <p:cNvSpPr/>
          <p:nvPr/>
        </p:nvSpPr>
        <p:spPr>
          <a:xfrm>
            <a:off x="8153593" y="2686317"/>
            <a:ext cx="1782144"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Import/Export</a:t>
            </a:r>
          </a:p>
        </p:txBody>
      </p:sp>
      <p:sp>
        <p:nvSpPr>
          <p:cNvPr id="15" name="Rectangle: Rounded Corners 14">
            <a:extLst>
              <a:ext uri="{FF2B5EF4-FFF2-40B4-BE49-F238E27FC236}">
                <a16:creationId xmlns:a16="http://schemas.microsoft.com/office/drawing/2014/main" id="{26460303-3231-658D-D2F7-A487E27FA6CD}"/>
              </a:ext>
            </a:extLst>
          </p:cNvPr>
          <p:cNvSpPr/>
          <p:nvPr/>
        </p:nvSpPr>
        <p:spPr>
          <a:xfrm>
            <a:off x="2705261" y="3698232"/>
            <a:ext cx="6781478"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 Source</a:t>
            </a:r>
          </a:p>
        </p:txBody>
      </p:sp>
      <p:sp>
        <p:nvSpPr>
          <p:cNvPr id="16" name="Rectangle: Rounded Corners 15">
            <a:extLst>
              <a:ext uri="{FF2B5EF4-FFF2-40B4-BE49-F238E27FC236}">
                <a16:creationId xmlns:a16="http://schemas.microsoft.com/office/drawing/2014/main" id="{E100BA02-9779-74F1-7704-18AC5540BAAA}"/>
              </a:ext>
            </a:extLst>
          </p:cNvPr>
          <p:cNvSpPr/>
          <p:nvPr/>
        </p:nvSpPr>
        <p:spPr>
          <a:xfrm>
            <a:off x="144344" y="1850741"/>
            <a:ext cx="2020342"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Signon Manager</a:t>
            </a:r>
          </a:p>
        </p:txBody>
      </p:sp>
      <p:sp>
        <p:nvSpPr>
          <p:cNvPr id="17" name="Rectangle: Rounded Corners 16">
            <a:extLst>
              <a:ext uri="{FF2B5EF4-FFF2-40B4-BE49-F238E27FC236}">
                <a16:creationId xmlns:a16="http://schemas.microsoft.com/office/drawing/2014/main" id="{2FE730C0-90D6-BD56-7AF9-141A24D87641}"/>
              </a:ext>
            </a:extLst>
          </p:cNvPr>
          <p:cNvSpPr/>
          <p:nvPr/>
        </p:nvSpPr>
        <p:spPr>
          <a:xfrm>
            <a:off x="2530922" y="4753710"/>
            <a:ext cx="7511650"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a4wcomex</a:t>
            </a:r>
          </a:p>
        </p:txBody>
      </p:sp>
      <p:sp>
        <p:nvSpPr>
          <p:cNvPr id="18" name="Rectangle: Rounded Corners 17">
            <a:extLst>
              <a:ext uri="{FF2B5EF4-FFF2-40B4-BE49-F238E27FC236}">
                <a16:creationId xmlns:a16="http://schemas.microsoft.com/office/drawing/2014/main" id="{D3D7BFFA-11FF-77F6-6768-08A588BE6ECA}"/>
              </a:ext>
            </a:extLst>
          </p:cNvPr>
          <p:cNvSpPr/>
          <p:nvPr/>
        </p:nvSpPr>
        <p:spPr>
          <a:xfrm>
            <a:off x="3306034" y="5473773"/>
            <a:ext cx="1272367"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Reports</a:t>
            </a:r>
          </a:p>
        </p:txBody>
      </p:sp>
      <p:sp>
        <p:nvSpPr>
          <p:cNvPr id="19" name="Rectangle: Rounded Corners 18">
            <a:extLst>
              <a:ext uri="{FF2B5EF4-FFF2-40B4-BE49-F238E27FC236}">
                <a16:creationId xmlns:a16="http://schemas.microsoft.com/office/drawing/2014/main" id="{06D66D5F-0F47-5534-C5A1-3CD3A9EC6B8F}"/>
              </a:ext>
            </a:extLst>
          </p:cNvPr>
          <p:cNvSpPr/>
          <p:nvPr/>
        </p:nvSpPr>
        <p:spPr>
          <a:xfrm>
            <a:off x="5617988" y="5473773"/>
            <a:ext cx="2815489"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SM Services</a:t>
            </a:r>
          </a:p>
        </p:txBody>
      </p:sp>
      <p:cxnSp>
        <p:nvCxnSpPr>
          <p:cNvPr id="20" name="Straight Arrow Connector 19">
            <a:extLst>
              <a:ext uri="{FF2B5EF4-FFF2-40B4-BE49-F238E27FC236}">
                <a16:creationId xmlns:a16="http://schemas.microsoft.com/office/drawing/2014/main" id="{BC1C68F7-EAA0-2EFB-58D8-404BC6969BBE}"/>
              </a:ext>
            </a:extLst>
          </p:cNvPr>
          <p:cNvCxnSpPr>
            <a:cxnSpLocks/>
            <a:stCxn id="16" idx="3"/>
            <a:endCxn id="7" idx="1"/>
          </p:cNvCxnSpPr>
          <p:nvPr/>
        </p:nvCxnSpPr>
        <p:spPr>
          <a:xfrm flipV="1">
            <a:off x="2164686" y="2100785"/>
            <a:ext cx="1064417" cy="2592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7F4B2F-01A3-F8B1-A108-AF0F68F32F96}"/>
              </a:ext>
            </a:extLst>
          </p:cNvPr>
          <p:cNvCxnSpPr>
            <a:cxnSpLocks/>
          </p:cNvCxnSpPr>
          <p:nvPr/>
        </p:nvCxnSpPr>
        <p:spPr>
          <a:xfrm flipH="1">
            <a:off x="6619757" y="2372319"/>
            <a:ext cx="1108492" cy="35329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4BB0C4-B0AF-BCA4-8533-298536DAF098}"/>
              </a:ext>
            </a:extLst>
          </p:cNvPr>
          <p:cNvCxnSpPr>
            <a:cxnSpLocks/>
            <a:stCxn id="10" idx="2"/>
          </p:cNvCxnSpPr>
          <p:nvPr/>
        </p:nvCxnSpPr>
        <p:spPr>
          <a:xfrm>
            <a:off x="3309259" y="3219923"/>
            <a:ext cx="13341" cy="4783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BA25D2-0D85-AE43-C5E2-F65574AFBD59}"/>
              </a:ext>
            </a:extLst>
          </p:cNvPr>
          <p:cNvCxnSpPr>
            <a:cxnSpLocks/>
            <a:stCxn id="11" idx="2"/>
          </p:cNvCxnSpPr>
          <p:nvPr/>
        </p:nvCxnSpPr>
        <p:spPr>
          <a:xfrm>
            <a:off x="4656378" y="3213738"/>
            <a:ext cx="22981" cy="4844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A2BFD0-0C2E-937D-D8AC-0092A5A3C9F9}"/>
              </a:ext>
            </a:extLst>
          </p:cNvPr>
          <p:cNvCxnSpPr>
            <a:cxnSpLocks/>
            <a:stCxn id="12" idx="2"/>
            <a:endCxn id="15" idx="0"/>
          </p:cNvCxnSpPr>
          <p:nvPr/>
        </p:nvCxnSpPr>
        <p:spPr>
          <a:xfrm>
            <a:off x="6025532" y="3238263"/>
            <a:ext cx="70468"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5A4D85-52F2-8E5A-3D13-B2E287CE326A}"/>
              </a:ext>
            </a:extLst>
          </p:cNvPr>
          <p:cNvCxnSpPr>
            <a:cxnSpLocks/>
            <a:stCxn id="13" idx="2"/>
          </p:cNvCxnSpPr>
          <p:nvPr/>
        </p:nvCxnSpPr>
        <p:spPr>
          <a:xfrm flipH="1">
            <a:off x="7417379" y="3253357"/>
            <a:ext cx="1" cy="4448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DE1502-BC8A-16A3-E6A4-436B377085BE}"/>
              </a:ext>
            </a:extLst>
          </p:cNvPr>
          <p:cNvCxnSpPr>
            <a:cxnSpLocks/>
            <a:stCxn id="14" idx="2"/>
          </p:cNvCxnSpPr>
          <p:nvPr/>
        </p:nvCxnSpPr>
        <p:spPr>
          <a:xfrm>
            <a:off x="9044665" y="3238263"/>
            <a:ext cx="0"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03C34-BF2B-A1EC-B0B5-84A56A8BF540}"/>
              </a:ext>
            </a:extLst>
          </p:cNvPr>
          <p:cNvCxnSpPr>
            <a:cxnSpLocks/>
            <a:stCxn id="15" idx="2"/>
          </p:cNvCxnSpPr>
          <p:nvPr/>
        </p:nvCxnSpPr>
        <p:spPr>
          <a:xfrm>
            <a:off x="6096000" y="4250178"/>
            <a:ext cx="12800" cy="478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CFCAAF-E6E9-230B-3D5F-F865F9562B7A}"/>
              </a:ext>
            </a:extLst>
          </p:cNvPr>
          <p:cNvCxnSpPr>
            <a:cxnSpLocks/>
            <a:endCxn id="18" idx="0"/>
          </p:cNvCxnSpPr>
          <p:nvPr/>
        </p:nvCxnSpPr>
        <p:spPr>
          <a:xfrm>
            <a:off x="3942217" y="5279534"/>
            <a:ext cx="1"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06CCA5-A6A6-1FBC-E49F-642DFF483620}"/>
              </a:ext>
            </a:extLst>
          </p:cNvPr>
          <p:cNvCxnSpPr>
            <a:cxnSpLocks/>
            <a:endCxn id="19" idx="0"/>
          </p:cNvCxnSpPr>
          <p:nvPr/>
        </p:nvCxnSpPr>
        <p:spPr>
          <a:xfrm>
            <a:off x="7025733" y="5279534"/>
            <a:ext cx="0"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72029"/>
      </p:ext>
    </p:extLst>
  </p:cSld>
  <p:clrMapOvr>
    <a:masterClrMapping/>
  </p:clrMapOvr>
</p:sld>
</file>

<file path=ppt/theme/theme1.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6" id="{887E5751-22BF-A741-9C00-54FC8ABFD4F4}" vid="{BD78E863-6051-D349-A0FE-C58B89228B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811</TotalTime>
  <Words>17679</Words>
  <Application>Microsoft Office PowerPoint</Application>
  <PresentationFormat>Widescreen</PresentationFormat>
  <Paragraphs>1389</Paragraphs>
  <Slides>87</Slides>
  <Notes>81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Helvetica Neue</vt:lpstr>
      <vt:lpstr>Sage Headline Black</vt:lpstr>
      <vt:lpstr>Sage Text</vt:lpstr>
      <vt:lpstr>Sage Text Light</vt:lpstr>
      <vt:lpstr>Ubuntu</vt:lpstr>
      <vt:lpstr>SAGE 2023 MASTER</vt:lpstr>
      <vt:lpstr>Sage 300  Technical Session The Basics</vt:lpstr>
      <vt:lpstr>Table of contents</vt:lpstr>
      <vt:lpstr>Vision</vt:lpstr>
      <vt:lpstr>Multiple Deployments</vt:lpstr>
      <vt:lpstr>Desktop Architecture</vt:lpstr>
      <vt:lpstr>Desktop Architecture</vt:lpstr>
      <vt:lpstr>Desktop Architecture</vt:lpstr>
      <vt:lpstr>Desktop Architecture</vt:lpstr>
      <vt:lpstr>Desktop Architecture</vt:lpstr>
      <vt:lpstr>Desktop Architecture</vt:lpstr>
      <vt:lpstr>Desktop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API</vt:lpstr>
      <vt:lpstr>Web API</vt:lpstr>
      <vt:lpstr>Web API</vt:lpstr>
      <vt:lpstr>Web API</vt:lpstr>
      <vt:lpstr>Web API</vt:lpstr>
      <vt:lpstr>Web API</vt:lpstr>
      <vt:lpstr>Web API</vt:lpstr>
      <vt:lpstr>Web API</vt:lpstr>
      <vt:lpstr>Web API</vt:lpstr>
      <vt:lpstr>Web API</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PowerPoint Presentation</vt:lpstr>
      <vt:lpstr>Web Architecture</vt:lpstr>
      <vt:lpstr>Web Architecture</vt:lpstr>
      <vt:lpstr>PowerPoint Presentation</vt:lpstr>
      <vt:lpstr>Web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33</cp:revision>
  <cp:lastPrinted>2022-12-16T14:25:32Z</cp:lastPrinted>
  <dcterms:created xsi:type="dcterms:W3CDTF">2023-01-20T23:04:46Z</dcterms:created>
  <dcterms:modified xsi:type="dcterms:W3CDTF">2023-05-30T20:27:18Z</dcterms:modified>
</cp:coreProperties>
</file>